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6" r:id="rId5"/>
    <p:sldId id="259" r:id="rId6"/>
  </p:sldIdLst>
  <p:sldSz cx="7559675" cy="10691813"/>
  <p:notesSz cx="6858000" cy="9144000"/>
  <p:embeddedFontLst>
    <p:embeddedFont>
      <p:font typeface="Aptos Narrow" panose="020B000402020202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A1E"/>
    <a:srgbClr val="50C3F5"/>
    <a:srgbClr val="00145F"/>
    <a:srgbClr val="7CD6F7"/>
    <a:srgbClr val="096E9A"/>
    <a:srgbClr val="97DBF9"/>
    <a:srgbClr val="91989E"/>
    <a:srgbClr val="D5D8DA"/>
    <a:srgbClr val="F0F5FF"/>
    <a:srgbClr val="55C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9AE05D-D185-4182-9811-13D37F3E1A3C}" v="30" dt="2025-12-18T17:50:44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818" y="-18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ferreira\Downloads\Planilha%20blocos%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ferreira\Downloads\Planilha%20blocos%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ferreira\Downloads\Planilha%20blocos%201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bvmf.sharepoint.com/sites/EstratgiadeProdutoseCrossMarket/Documentos%20Compartilhados/Projetos/QDF%20-%20Blocos/Acompanhamento%20p&#243;s-lan&#231;amento/Dados%20e%20estat&#237;sticas/Metricas%20Midpoin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ferreira\Downloads\Planilha%20blocos%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bvmf.sharepoint.com/sites/EstratgiadeProdutoseCrossMarket/Documentos%20Compartilhados/Projetos/QDF%20-%20Blocos/Acompanhamento%20p&#243;s-lan&#231;amento/Dados%20e%20estat&#237;sticas/Metricas%20Midpoin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bvmf.sharepoint.com/sites/EstratgiadeProdutoseCrossMarket/Documentos%20Compartilhados/Projetos/QDF%20-%20Blocos/Acompanhamento%20p&#243;s-lan&#231;amento/Dados%20e%20estat&#237;sticas/Metricas%20Midpoin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bvmf.sharepoint.com/sites/EstratgiadeProdutoseCrossMarket/Documentos%20Compartilhados/Projetos/QDF%20-%20Blocos/Acompanhamento%20p&#243;s-lan&#231;amento/Dados%20e%20estat&#237;sticas/Metricas%20gerai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BBT</c:v>
          </c:tx>
          <c:spPr>
            <a:solidFill>
              <a:srgbClr val="50C3F5"/>
            </a:solidFill>
            <a:ln>
              <a:noFill/>
            </a:ln>
            <a:effectLst/>
          </c:spPr>
          <c:invertIfNegative val="0"/>
          <c:cat>
            <c:numRef>
              <c:f>Graficos!$C$4:$C$26</c:f>
              <c:numCache>
                <c:formatCode>mmm\-yy</c:formatCode>
                <c:ptCount val="23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</c:numCache>
            </c:numRef>
          </c:cat>
          <c:val>
            <c:numRef>
              <c:f>Graficos!$D$4:$D$26</c:f>
              <c:numCache>
                <c:formatCode>_("R$"* #,##0.00_);_("R$"* \(#,##0.00\);_("R$"* "-"??_);_(@_)</c:formatCode>
                <c:ptCount val="23"/>
                <c:pt idx="0">
                  <c:v>87508174</c:v>
                </c:pt>
                <c:pt idx="1">
                  <c:v>420360689</c:v>
                </c:pt>
                <c:pt idx="2">
                  <c:v>580748626</c:v>
                </c:pt>
                <c:pt idx="3">
                  <c:v>617401316</c:v>
                </c:pt>
                <c:pt idx="4">
                  <c:v>320532190</c:v>
                </c:pt>
                <c:pt idx="5">
                  <c:v>573147500</c:v>
                </c:pt>
                <c:pt idx="6">
                  <c:v>338676260</c:v>
                </c:pt>
                <c:pt idx="7">
                  <c:v>405363716</c:v>
                </c:pt>
                <c:pt idx="8">
                  <c:v>1116787602</c:v>
                </c:pt>
                <c:pt idx="9">
                  <c:v>704536974</c:v>
                </c:pt>
                <c:pt idx="10">
                  <c:v>236066530</c:v>
                </c:pt>
                <c:pt idx="11">
                  <c:v>1111987454</c:v>
                </c:pt>
                <c:pt idx="12">
                  <c:v>268191324</c:v>
                </c:pt>
                <c:pt idx="13">
                  <c:v>314752854</c:v>
                </c:pt>
                <c:pt idx="14">
                  <c:v>276662938</c:v>
                </c:pt>
                <c:pt idx="15">
                  <c:v>600894546</c:v>
                </c:pt>
                <c:pt idx="16">
                  <c:v>2955516008</c:v>
                </c:pt>
                <c:pt idx="17">
                  <c:v>1701720000</c:v>
                </c:pt>
                <c:pt idx="18">
                  <c:v>3723380000</c:v>
                </c:pt>
                <c:pt idx="19">
                  <c:v>1319570000</c:v>
                </c:pt>
                <c:pt idx="20">
                  <c:v>1684440000</c:v>
                </c:pt>
                <c:pt idx="21">
                  <c:v>683250000</c:v>
                </c:pt>
                <c:pt idx="22">
                  <c:v>498000000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67-47C0-B22B-C381605D842F}"/>
            </c:ext>
          </c:extLst>
        </c:ser>
        <c:ser>
          <c:idx val="1"/>
          <c:order val="1"/>
          <c:tx>
            <c:v>Midpoint</c:v>
          </c:tx>
          <c:spPr>
            <a:solidFill>
              <a:srgbClr val="00145F"/>
            </a:solidFill>
            <a:ln>
              <a:noFill/>
            </a:ln>
            <a:effectLst/>
          </c:spPr>
          <c:invertIfNegative val="0"/>
          <c:cat>
            <c:numRef>
              <c:f>Graficos!$C$4:$C$26</c:f>
              <c:numCache>
                <c:formatCode>mmm\-yy</c:formatCode>
                <c:ptCount val="23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</c:numCache>
            </c:numRef>
          </c:cat>
          <c:val>
            <c:numRef>
              <c:f>Graficos!$E$4:$E$26</c:f>
              <c:numCache>
                <c:formatCode>_("R$"* #,##0.00_);_("R$"* \(#,##0.00\);_("R$"* "-"??_);_(@_)</c:formatCode>
                <c:ptCount val="23"/>
                <c:pt idx="0">
                  <c:v>2980915</c:v>
                </c:pt>
                <c:pt idx="1">
                  <c:v>1006992</c:v>
                </c:pt>
                <c:pt idx="2">
                  <c:v>6007404</c:v>
                </c:pt>
                <c:pt idx="3">
                  <c:v>18959864</c:v>
                </c:pt>
                <c:pt idx="4">
                  <c:v>9053776</c:v>
                </c:pt>
                <c:pt idx="5">
                  <c:v>0</c:v>
                </c:pt>
                <c:pt idx="6">
                  <c:v>4000390</c:v>
                </c:pt>
                <c:pt idx="7">
                  <c:v>3994959</c:v>
                </c:pt>
                <c:pt idx="8">
                  <c:v>3042912</c:v>
                </c:pt>
                <c:pt idx="9">
                  <c:v>0</c:v>
                </c:pt>
                <c:pt idx="10">
                  <c:v>0</c:v>
                </c:pt>
                <c:pt idx="11">
                  <c:v>9981241</c:v>
                </c:pt>
                <c:pt idx="12">
                  <c:v>0</c:v>
                </c:pt>
                <c:pt idx="13">
                  <c:v>6074380</c:v>
                </c:pt>
                <c:pt idx="14" formatCode="&quot;R$&quot;#,##0.00_);[Red]\(&quot;R$&quot;#,##0.00\)">
                  <c:v>2018611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42910000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67-47C0-B22B-C381605D8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0208735"/>
        <c:axId val="340207295"/>
      </c:barChart>
      <c:dateAx>
        <c:axId val="340208735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0207295"/>
        <c:crosses val="autoZero"/>
        <c:auto val="1"/>
        <c:lblOffset val="100"/>
        <c:baseTimeUnit val="months"/>
      </c:dateAx>
      <c:valAx>
        <c:axId val="340207295"/>
        <c:scaling>
          <c:orientation val="minMax"/>
        </c:scaling>
        <c:delete val="1"/>
        <c:axPos val="l"/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34020873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3397558009657882E-2"/>
          <c:w val="1"/>
          <c:h val="0.833204883980684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8B-4528-B42F-4D430F0EB3B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8B-4528-B42F-4D430F0EB3B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8B-4528-B42F-4D430F0EB3BA}"/>
              </c:ext>
            </c:extLst>
          </c:dPt>
          <c:cat>
            <c:strRef>
              <c:f>Planilha1!$A$2:$A$4</c:f>
              <c:strCache>
                <c:ptCount val="3"/>
                <c:pt idx="0">
                  <c:v>BBT</c:v>
                </c:pt>
                <c:pt idx="1">
                  <c:v>Midpoint</c:v>
                </c:pt>
                <c:pt idx="2">
                  <c:v>RFQ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756</c:v>
                </c:pt>
                <c:pt idx="1">
                  <c:v>117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8B-4528-B42F-4D430F0EB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677224783"/>
        <c:axId val="1677236303"/>
      </c:barChart>
      <c:catAx>
        <c:axId val="16772247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77236303"/>
        <c:crosses val="autoZero"/>
        <c:auto val="1"/>
        <c:lblAlgn val="ctr"/>
        <c:lblOffset val="100"/>
        <c:noMultiLvlLbl val="0"/>
      </c:catAx>
      <c:valAx>
        <c:axId val="1677236303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677224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145F"/>
            </a:solidFill>
            <a:ln>
              <a:noFill/>
            </a:ln>
            <a:effectLst/>
          </c:spPr>
          <c:invertIfNegative val="0"/>
          <c:cat>
            <c:numRef>
              <c:f>Graficos!$A$2:$A$4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Graficos!$B$2:$B$4</c:f>
              <c:numCache>
                <c:formatCode>_("R$"* #,##0.00_);_("R$"* \(#,##0.00\);_("R$"* "-"??_);_(@_)</c:formatCode>
                <c:ptCount val="3"/>
                <c:pt idx="0">
                  <c:v>264508807</c:v>
                </c:pt>
                <c:pt idx="1">
                  <c:v>6572145484</c:v>
                </c:pt>
                <c:pt idx="2">
                  <c:v>10272190661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C-4517-9B0C-516FF8A41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9175743"/>
        <c:axId val="1069176223"/>
      </c:barChart>
      <c:catAx>
        <c:axId val="106917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9176223"/>
        <c:crosses val="autoZero"/>
        <c:auto val="1"/>
        <c:lblAlgn val="ctr"/>
        <c:lblOffset val="100"/>
        <c:noMultiLvlLbl val="0"/>
      </c:catAx>
      <c:valAx>
        <c:axId val="1069176223"/>
        <c:scaling>
          <c:orientation val="minMax"/>
        </c:scaling>
        <c:delete val="1"/>
        <c:axPos val="l"/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1069175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0C3F5"/>
            </a:solidFill>
            <a:ln>
              <a:noFill/>
            </a:ln>
            <a:effectLst/>
          </c:spPr>
          <c:invertIfNegative val="0"/>
          <c:cat>
            <c:strRef>
              <c:f>Graficos!$T$2:$T$6</c:f>
              <c:strCache>
                <c:ptCount val="5"/>
                <c:pt idx="0">
                  <c:v>B3SA3Q</c:v>
                </c:pt>
                <c:pt idx="1">
                  <c:v>VALE3Q</c:v>
                </c:pt>
                <c:pt idx="2">
                  <c:v>ITUB4Q</c:v>
                </c:pt>
                <c:pt idx="3">
                  <c:v>JBSS3Q</c:v>
                </c:pt>
                <c:pt idx="4">
                  <c:v>BRFS3Q</c:v>
                </c:pt>
              </c:strCache>
            </c:strRef>
          </c:cat>
          <c:val>
            <c:numRef>
              <c:f>Graficos!$U$2:$U$6</c:f>
              <c:numCache>
                <c:formatCode>"R$"#,##0.00_);[Red]\("R$"#,##0.00\)</c:formatCode>
                <c:ptCount val="5"/>
                <c:pt idx="0">
                  <c:v>869720000</c:v>
                </c:pt>
                <c:pt idx="1">
                  <c:v>934160000</c:v>
                </c:pt>
                <c:pt idx="2">
                  <c:v>1350830000</c:v>
                </c:pt>
                <c:pt idx="3">
                  <c:v>1924520000</c:v>
                </c:pt>
                <c:pt idx="4">
                  <c:v>2444560000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BB-4854-B4A6-2C4CE1A29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2106287"/>
        <c:axId val="657823711"/>
      </c:barChart>
      <c:catAx>
        <c:axId val="272106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7823711"/>
        <c:crosses val="autoZero"/>
        <c:auto val="1"/>
        <c:lblAlgn val="ctr"/>
        <c:lblOffset val="100"/>
        <c:noMultiLvlLbl val="0"/>
      </c:catAx>
      <c:valAx>
        <c:axId val="657823711"/>
        <c:scaling>
          <c:orientation val="minMax"/>
        </c:scaling>
        <c:delete val="1"/>
        <c:axPos val="b"/>
        <c:numFmt formatCode="&quot;R$&quot;#,##0.00_);[Red]\(&quot;R$&quot;#,##0.00\)" sourceLinked="1"/>
        <c:majorTickMark val="none"/>
        <c:minorTickMark val="none"/>
        <c:tickLblPos val="nextTo"/>
        <c:crossAx val="272106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'X vezes o bloco - BBT &amp; Mid'!$AC$3</c:f>
              <c:strCache>
                <c:ptCount val="1"/>
                <c:pt idx="0">
                  <c:v>Média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'X vezes o bloco - BBT &amp; Mid'!$AB$4:$AB$11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'X vezes o bloco - BBT &amp; Mid'!$AC$4:$AC$11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1.1556249999999997</c:v>
                </c:pt>
                <c:pt idx="3">
                  <c:v>1.3305555555555557</c:v>
                </c:pt>
                <c:pt idx="4">
                  <c:v>1.8777777777777775</c:v>
                </c:pt>
                <c:pt idx="5">
                  <c:v>1.3393055555555551</c:v>
                </c:pt>
                <c:pt idx="6">
                  <c:v>1.5566666666666666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C-4651-88AD-18BC77B11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4035311"/>
        <c:axId val="1344037231"/>
      </c:barChart>
      <c:lineChart>
        <c:grouping val="standard"/>
        <c:varyColors val="0"/>
        <c:ser>
          <c:idx val="1"/>
          <c:order val="1"/>
          <c:tx>
            <c:strRef>
              <c:f>'X vezes o bloco - BBT &amp; Mid'!$AD$3</c:f>
              <c:strCache>
                <c:ptCount val="1"/>
                <c:pt idx="0">
                  <c:v>Máximo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'X vezes o bloco - BBT &amp; Mid'!$AB$4:$AB$11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'X vezes o bloco - BBT &amp; Mid'!$AD$4:$AD$11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2.6</c:v>
                </c:pt>
                <c:pt idx="5">
                  <c:v>3</c:v>
                </c:pt>
                <c:pt idx="6">
                  <c:v>4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9C-4651-88AD-18BC77B11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4047791"/>
        <c:axId val="1344045391"/>
      </c:lineChart>
      <c:catAx>
        <c:axId val="1344035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4037231"/>
        <c:crosses val="autoZero"/>
        <c:auto val="1"/>
        <c:lblAlgn val="ctr"/>
        <c:lblOffset val="100"/>
        <c:noMultiLvlLbl val="0"/>
      </c:catAx>
      <c:valAx>
        <c:axId val="1344037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4035311"/>
        <c:crosses val="autoZero"/>
        <c:crossBetween val="between"/>
      </c:valAx>
      <c:valAx>
        <c:axId val="134404539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4047791"/>
        <c:crosses val="max"/>
        <c:crossBetween val="between"/>
      </c:valAx>
      <c:catAx>
        <c:axId val="13440477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404539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Graficos!$L$57</c:f>
              <c:strCache>
                <c:ptCount val="1"/>
                <c:pt idx="0">
                  <c:v>BBT</c:v>
                </c:pt>
              </c:strCache>
            </c:strRef>
          </c:tx>
          <c:spPr>
            <a:solidFill>
              <a:srgbClr val="50C3F5"/>
            </a:solidFill>
            <a:ln>
              <a:noFill/>
            </a:ln>
            <a:effectLst/>
          </c:spPr>
          <c:invertIfNegative val="0"/>
          <c:cat>
            <c:numRef>
              <c:f>Graficos!$K$58:$K$66</c:f>
              <c:numCache>
                <c:formatCode>mmm\-yy</c:formatCode>
                <c:ptCount val="9"/>
                <c:pt idx="0">
                  <c:v>45717</c:v>
                </c:pt>
                <c:pt idx="1">
                  <c:v>45748</c:v>
                </c:pt>
                <c:pt idx="2">
                  <c:v>45778</c:v>
                </c:pt>
                <c:pt idx="3">
                  <c:v>45809</c:v>
                </c:pt>
                <c:pt idx="4">
                  <c:v>45839</c:v>
                </c:pt>
                <c:pt idx="5">
                  <c:v>45870</c:v>
                </c:pt>
                <c:pt idx="6">
                  <c:v>45901</c:v>
                </c:pt>
                <c:pt idx="7">
                  <c:v>45931</c:v>
                </c:pt>
                <c:pt idx="8">
                  <c:v>45962</c:v>
                </c:pt>
              </c:numCache>
            </c:numRef>
          </c:cat>
          <c:val>
            <c:numRef>
              <c:f>Graficos!$L$58:$L$66</c:f>
              <c:numCache>
                <c:formatCode>General</c:formatCode>
                <c:ptCount val="9"/>
                <c:pt idx="0">
                  <c:v>19</c:v>
                </c:pt>
                <c:pt idx="1">
                  <c:v>23</c:v>
                </c:pt>
                <c:pt idx="2">
                  <c:v>32</c:v>
                </c:pt>
                <c:pt idx="3">
                  <c:v>33</c:v>
                </c:pt>
                <c:pt idx="4">
                  <c:v>42</c:v>
                </c:pt>
                <c:pt idx="5">
                  <c:v>51</c:v>
                </c:pt>
                <c:pt idx="6">
                  <c:v>35</c:v>
                </c:pt>
                <c:pt idx="7">
                  <c:v>30</c:v>
                </c:pt>
                <c:pt idx="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BB-4DCD-9A4D-F1484334F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3700655"/>
        <c:axId val="1243701135"/>
      </c:barChart>
      <c:dateAx>
        <c:axId val="1243700655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3701135"/>
        <c:crosses val="autoZero"/>
        <c:auto val="1"/>
        <c:lblOffset val="100"/>
        <c:baseTimeUnit val="months"/>
      </c:dateAx>
      <c:valAx>
        <c:axId val="1243701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3700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'Ordem &amp; volume por faixa'!$M$80</c:f>
              <c:strCache>
                <c:ptCount val="1"/>
                <c:pt idx="0">
                  <c:v>Midpoint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'Ordem &amp; volume por faixa'!$L$81:$L$83</c:f>
              <c:strCache>
                <c:ptCount val="3"/>
                <c:pt idx="0">
                  <c:v>Alta liquidez (1-3)</c:v>
                </c:pt>
                <c:pt idx="1">
                  <c:v>Média liquidez (4-5)</c:v>
                </c:pt>
                <c:pt idx="2">
                  <c:v>Baixa liquidez (6-8)</c:v>
                </c:pt>
              </c:strCache>
            </c:strRef>
          </c:cat>
          <c:val>
            <c:numRef>
              <c:f>'Ordem &amp; volume por faixa'!$M$81:$M$83</c:f>
              <c:numCache>
                <c:formatCode>0%</c:formatCode>
                <c:ptCount val="3"/>
                <c:pt idx="0">
                  <c:v>0.13798867392159223</c:v>
                </c:pt>
                <c:pt idx="1">
                  <c:v>0.69673775545286021</c:v>
                </c:pt>
                <c:pt idx="2">
                  <c:v>0.16527357062554751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B-4401-BD03-E0919992533E}"/>
            </c:ext>
          </c:extLst>
        </c:ser>
        <c:ser>
          <c:idx val="1"/>
          <c:order val="1"/>
          <c:tx>
            <c:strRef>
              <c:f>'Ordem &amp; volume por faixa'!$N$80</c:f>
              <c:strCache>
                <c:ptCount val="1"/>
                <c:pt idx="0">
                  <c:v>BBT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'Ordem &amp; volume por faixa'!$L$81:$L$83</c:f>
              <c:strCache>
                <c:ptCount val="3"/>
                <c:pt idx="0">
                  <c:v>Alta liquidez (1-3)</c:v>
                </c:pt>
                <c:pt idx="1">
                  <c:v>Média liquidez (4-5)</c:v>
                </c:pt>
                <c:pt idx="2">
                  <c:v>Baixa liquidez (6-8)</c:v>
                </c:pt>
              </c:strCache>
            </c:strRef>
          </c:cat>
          <c:val>
            <c:numRef>
              <c:f>'Ordem &amp; volume por faixa'!$N$81:$N$83</c:f>
              <c:numCache>
                <c:formatCode>0%</c:formatCode>
                <c:ptCount val="3"/>
                <c:pt idx="0">
                  <c:v>0.22160518336702281</c:v>
                </c:pt>
                <c:pt idx="1">
                  <c:v>0.57951168303012801</c:v>
                </c:pt>
                <c:pt idx="2">
                  <c:v>0.19888313360284918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EB-4401-BD03-E09199925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0587520"/>
        <c:axId val="1400584160"/>
      </c:barChart>
      <c:catAx>
        <c:axId val="140058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1400584160"/>
        <c:crosses val="autoZero"/>
        <c:auto val="1"/>
        <c:lblAlgn val="ctr"/>
        <c:lblOffset val="100"/>
        <c:noMultiLvlLbl val="0"/>
      </c:catAx>
      <c:valAx>
        <c:axId val="14005841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058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'X vezes o bloco - BBT &amp; Mid'!$N$2</c:f>
              <c:strCache>
                <c:ptCount val="1"/>
                <c:pt idx="0">
                  <c:v>Média</c:v>
                </c:pt>
              </c:strCache>
            </c:strRef>
          </c:tx>
          <c:spPr>
            <a:solidFill>
              <a:srgbClr val="50C3F5"/>
            </a:solidFill>
            <a:ln>
              <a:noFill/>
            </a:ln>
            <a:effectLst/>
          </c:spPr>
          <c:invertIfNegative val="0"/>
          <c:cat>
            <c:numRef>
              <c:f>'X vezes o bloco - BBT &amp; Mid'!$M$3:$M$10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'X vezes o bloco - BBT &amp; Mid'!$N$3:$N$10</c:f>
              <c:numCache>
                <c:formatCode>General</c:formatCode>
                <c:ptCount val="8"/>
                <c:pt idx="0">
                  <c:v>0</c:v>
                </c:pt>
                <c:pt idx="1">
                  <c:v>10.956254826254828</c:v>
                </c:pt>
                <c:pt idx="2">
                  <c:v>9.1840202702702705</c:v>
                </c:pt>
                <c:pt idx="3">
                  <c:v>14.44308282208589</c:v>
                </c:pt>
                <c:pt idx="4">
                  <c:v>19.209706498951775</c:v>
                </c:pt>
                <c:pt idx="5">
                  <c:v>10.757709251101323</c:v>
                </c:pt>
                <c:pt idx="6">
                  <c:v>9.191451612903224</c:v>
                </c:pt>
                <c:pt idx="7">
                  <c:v>13.897430167597797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8-4B26-8C56-5E1A337A0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292943"/>
        <c:axId val="128296303"/>
      </c:barChart>
      <c:lineChart>
        <c:grouping val="standard"/>
        <c:varyColors val="0"/>
        <c:ser>
          <c:idx val="1"/>
          <c:order val="1"/>
          <c:tx>
            <c:strRef>
              <c:f>'X vezes o bloco - BBT &amp; Mid'!$O$2</c:f>
              <c:strCache>
                <c:ptCount val="1"/>
                <c:pt idx="0">
                  <c:v>Máximo</c:v>
                </c:pt>
              </c:strCache>
            </c:strRef>
          </c:tx>
          <c:spPr>
            <a:ln w="28575" cap="rnd">
              <a:solidFill>
                <a:srgbClr val="F5AA1E"/>
              </a:solidFill>
              <a:round/>
            </a:ln>
            <a:effectLst/>
          </c:spPr>
          <c:marker>
            <c:symbol val="none"/>
          </c:marker>
          <c:cat>
            <c:numRef>
              <c:f>'X vezes o bloco - BBT &amp; Mid'!$M$3:$M$10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'X vezes o bloco - BBT &amp; Mid'!$O$3:$O$10</c:f>
              <c:numCache>
                <c:formatCode>General</c:formatCode>
                <c:ptCount val="8"/>
                <c:pt idx="0">
                  <c:v>0</c:v>
                </c:pt>
                <c:pt idx="1">
                  <c:v>30</c:v>
                </c:pt>
                <c:pt idx="2">
                  <c:v>88</c:v>
                </c:pt>
                <c:pt idx="3">
                  <c:v>946</c:v>
                </c:pt>
                <c:pt idx="4">
                  <c:v>479</c:v>
                </c:pt>
                <c:pt idx="5">
                  <c:v>540</c:v>
                </c:pt>
                <c:pt idx="6">
                  <c:v>45</c:v>
                </c:pt>
                <c:pt idx="7">
                  <c:v>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E8-4B26-8C56-5E1A337A0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301583"/>
        <c:axId val="128297263"/>
      </c:lineChart>
      <c:catAx>
        <c:axId val="128292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296303"/>
        <c:crosses val="autoZero"/>
        <c:auto val="1"/>
        <c:lblAlgn val="ctr"/>
        <c:lblOffset val="100"/>
        <c:noMultiLvlLbl val="0"/>
      </c:catAx>
      <c:valAx>
        <c:axId val="128296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292943"/>
        <c:crosses val="autoZero"/>
        <c:crossBetween val="between"/>
      </c:valAx>
      <c:valAx>
        <c:axId val="128297263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301583"/>
        <c:crosses val="max"/>
        <c:crossBetween val="between"/>
      </c:valAx>
      <c:catAx>
        <c:axId val="1283015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2972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54766192948626"/>
          <c:y val="3.4716745034900347E-2"/>
          <c:w val="0.87372942781793572"/>
          <c:h val="0.61359790513437751"/>
        </c:manualLayout>
      </c:layout>
      <c:lineChart>
        <c:grouping val="standard"/>
        <c:varyColors val="0"/>
        <c:ser>
          <c:idx val="0"/>
          <c:order val="0"/>
          <c:tx>
            <c:strRef>
              <c:f>'Negócios por mês'!$D$28</c:f>
              <c:strCache>
                <c:ptCount val="1"/>
                <c:pt idx="0">
                  <c:v>Midpoint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'Negócios por mês'!$C$29:$C$39</c:f>
              <c:numCache>
                <c:formatCode>mmm\-yy</c:formatCode>
                <c:ptCount val="11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</c:numCache>
            </c:numRef>
          </c:cat>
          <c:val>
            <c:numRef>
              <c:f>'Negócios por mês'!$D$29:$D$39</c:f>
              <c:numCache>
                <c:formatCode>0%</c:formatCode>
                <c:ptCount val="11"/>
                <c:pt idx="0">
                  <c:v>0.86363636363636365</c:v>
                </c:pt>
                <c:pt idx="1">
                  <c:v>0.68965517241379315</c:v>
                </c:pt>
                <c:pt idx="2">
                  <c:v>0.78947368421052633</c:v>
                </c:pt>
                <c:pt idx="3">
                  <c:v>0.8</c:v>
                </c:pt>
                <c:pt idx="4">
                  <c:v>0.76190476190476186</c:v>
                </c:pt>
                <c:pt idx="5">
                  <c:v>0.95</c:v>
                </c:pt>
                <c:pt idx="6">
                  <c:v>0.95652173913043481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BC-4D58-8277-B1080E97E160}"/>
            </c:ext>
          </c:extLst>
        </c:ser>
        <c:ser>
          <c:idx val="1"/>
          <c:order val="1"/>
          <c:tx>
            <c:strRef>
              <c:f>'Negócios por mês'!$E$28</c:f>
              <c:strCache>
                <c:ptCount val="1"/>
                <c:pt idx="0">
                  <c:v>BBT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'Negócios por mês'!$C$29:$C$39</c:f>
              <c:numCache>
                <c:formatCode>mmm\-yy</c:formatCode>
                <c:ptCount val="11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</c:numCache>
            </c:numRef>
          </c:cat>
          <c:val>
            <c:numRef>
              <c:f>'Negócios por mês'!$E$29:$E$39</c:f>
              <c:numCache>
                <c:formatCode>0%</c:formatCode>
                <c:ptCount val="11"/>
                <c:pt idx="0">
                  <c:v>0.63636363636363635</c:v>
                </c:pt>
                <c:pt idx="1">
                  <c:v>0.55172413793103448</c:v>
                </c:pt>
                <c:pt idx="2">
                  <c:v>0.63157894736842102</c:v>
                </c:pt>
                <c:pt idx="3">
                  <c:v>0.75</c:v>
                </c:pt>
                <c:pt idx="4">
                  <c:v>0.8571428571428571</c:v>
                </c:pt>
                <c:pt idx="5">
                  <c:v>0.8</c:v>
                </c:pt>
                <c:pt idx="6">
                  <c:v>1</c:v>
                </c:pt>
                <c:pt idx="7">
                  <c:v>0.90476190476190477</c:v>
                </c:pt>
                <c:pt idx="8">
                  <c:v>0.95</c:v>
                </c:pt>
                <c:pt idx="9">
                  <c:v>0.87</c:v>
                </c:pt>
                <c:pt idx="10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BC-4D58-8277-B1080E97E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1259856"/>
        <c:axId val="1401257936"/>
      </c:lineChart>
      <c:dateAx>
        <c:axId val="14012598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1257936"/>
        <c:crosses val="autoZero"/>
        <c:auto val="1"/>
        <c:lblOffset val="100"/>
        <c:baseTimeUnit val="months"/>
      </c:dateAx>
      <c:valAx>
        <c:axId val="1401257936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12598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257696697091463"/>
          <c:y val="0.88921332626348393"/>
          <c:w val="0.40193495105825311"/>
          <c:h val="0.110786673736516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3FCB986-5576-E33A-D71A-DBDC52C320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FB5CBD1-EC51-1E33-5243-B8D18B0DC9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24823-F987-4349-B0D8-3FF0B5BD7DD8}" type="datetimeFigureOut">
              <a:rPr lang="pt-BR" smtClean="0"/>
              <a:t>18/12/2025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D313BC-404C-6875-BA6A-DFEC3B92CE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54FEF8F-950F-56D4-483C-A632D8D9FA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4B39B-98BD-4199-99C1-E3D4C0F612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56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BABD7-696E-4FB1-9A6E-0AFC7FCA7E16}" type="datetimeFigureOut">
              <a:rPr lang="pt-BR" smtClean="0"/>
              <a:t>18/12/2025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E8E96-A8AB-4847-AB3F-9E2B82578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7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E8E96-A8AB-4847-AB3F-9E2B8257863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81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tângulo 70">
            <a:extLst>
              <a:ext uri="{FF2B5EF4-FFF2-40B4-BE49-F238E27FC236}">
                <a16:creationId xmlns:a16="http://schemas.microsoft.com/office/drawing/2014/main" id="{6CA31F89-A5B9-9FB7-7E92-8E003FF4A570}"/>
              </a:ext>
            </a:extLst>
          </p:cNvPr>
          <p:cNvSpPr/>
          <p:nvPr userDrawn="1"/>
        </p:nvSpPr>
        <p:spPr>
          <a:xfrm>
            <a:off x="0" y="0"/>
            <a:ext cx="7559675" cy="79028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Pessoa sentada sorrindo&#10;&#10;Descrição gerada automaticamente">
            <a:extLst>
              <a:ext uri="{FF2B5EF4-FFF2-40B4-BE49-F238E27FC236}">
                <a16:creationId xmlns:a16="http://schemas.microsoft.com/office/drawing/2014/main" id="{5A635511-EC1F-D559-1B8E-603C1F5F1C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8" b="1562"/>
          <a:stretch/>
        </p:blipFill>
        <p:spPr>
          <a:xfrm>
            <a:off x="0" y="1"/>
            <a:ext cx="7559675" cy="27889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32E84A-4BB2-75A6-3CD7-2D952A5F0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607" y="1399034"/>
            <a:ext cx="6328461" cy="993646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400" spc="-70" baseline="0">
                <a:solidFill>
                  <a:schemeClr val="bg2"/>
                </a:solidFill>
                <a:latin typeface="GalanoGrotesque-SemiBold" panose="00000700000000000000" pitchFamily="50" charset="0"/>
              </a:defRPr>
            </a:lvl1pPr>
          </a:lstStyle>
          <a:p>
            <a:r>
              <a:rPr lang="pt-BR"/>
              <a:t>Título</a:t>
            </a:r>
          </a:p>
        </p:txBody>
      </p:sp>
      <p:pic>
        <p:nvPicPr>
          <p:cNvPr id="12" name="Imagem 11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BEA64B91-EA3E-EC8A-400B-A4B0C81C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1" y="640513"/>
            <a:ext cx="591360" cy="50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8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0D7775DB-ADFB-12A9-1CA4-B29B90709AAB}"/>
              </a:ext>
            </a:extLst>
          </p:cNvPr>
          <p:cNvSpPr/>
          <p:nvPr userDrawn="1"/>
        </p:nvSpPr>
        <p:spPr>
          <a:xfrm>
            <a:off x="0" y="0"/>
            <a:ext cx="7559675" cy="61436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29D87A9-BD0F-B79E-5B58-5A7D11EA3C2C}"/>
              </a:ext>
            </a:extLst>
          </p:cNvPr>
          <p:cNvSpPr/>
          <p:nvPr userDrawn="1"/>
        </p:nvSpPr>
        <p:spPr>
          <a:xfrm>
            <a:off x="0" y="9408795"/>
            <a:ext cx="7559675" cy="12822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32E84A-4BB2-75A6-3CD7-2D952A5F0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127" y="664823"/>
            <a:ext cx="6265803" cy="211477"/>
          </a:xfrm>
        </p:spPr>
        <p:txBody>
          <a:bodyPr/>
          <a:lstStyle>
            <a:lvl1pPr>
              <a:defRPr sz="1200" b="1" spc="-20" baseline="0">
                <a:solidFill>
                  <a:schemeClr val="accent2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pic>
        <p:nvPicPr>
          <p:cNvPr id="9" name="Imagem 8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A813CE4C-1CC3-51CA-5961-28F454B65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23" y="9777087"/>
            <a:ext cx="591360" cy="50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0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8FCE02-7151-43EB-9854-EA0D34DFFAC1}" type="datetimeFigureOut">
              <a:rPr lang="pt-BR" smtClean="0"/>
              <a:t>18/12/2025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E7C07CA-0D81-4DA9-B11F-DC39852D79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82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3BDCF8-FCD7-408A-DBA9-10B7E9C9E7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670994" y="688021"/>
            <a:ext cx="939352" cy="6857999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EC5F58B9-8DDA-0794-E2B2-DF591C640DC6}"/>
              </a:ext>
            </a:extLst>
          </p:cNvPr>
          <p:cNvSpPr txBox="1"/>
          <p:nvPr userDrawn="1"/>
        </p:nvSpPr>
        <p:spPr>
          <a:xfrm>
            <a:off x="-1763188" y="-56923"/>
            <a:ext cx="117565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pt-BR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Paleta </a:t>
            </a:r>
          </a:p>
          <a:p>
            <a:pPr algn="l"/>
            <a:r>
              <a:rPr lang="pt-BR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cores</a:t>
            </a:r>
            <a:endParaRPr lang="pt-BR" sz="1400" b="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E02973-D532-5784-0A96-07F7E0591EC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452688" y="10475913"/>
            <a:ext cx="26828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INFORMAÇÃO INTERNA – INTERNAL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44366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1" r:id="rId3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053CE3F-B720-39B4-6EB6-080998EF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spc="0">
                <a:solidFill>
                  <a:schemeClr val="accent2"/>
                </a:solidFill>
                <a:latin typeface="+mj-lt"/>
                <a:cs typeface="Segoe UI" panose="020B0502040204020203" pitchFamily="34" charset="0"/>
              </a:rPr>
              <a:t>Soluções de</a:t>
            </a:r>
            <a:br>
              <a:rPr lang="pt-BR" sz="2400" b="1" spc="0">
                <a:solidFill>
                  <a:schemeClr val="accent2"/>
                </a:solidFill>
                <a:latin typeface="+mj-lt"/>
                <a:cs typeface="Segoe UI" panose="020B0502040204020203" pitchFamily="34" charset="0"/>
              </a:rPr>
            </a:br>
            <a:r>
              <a:rPr kumimoji="0" lang="pt-BR" sz="3400" b="1" i="0" u="none" strike="noStrike" kern="1200" cap="none" spc="-40" normalizeH="0" noProof="0">
                <a:ln>
                  <a:noFill/>
                </a:ln>
                <a:solidFill>
                  <a:srgbClr val="F0F5FF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Grandes Lotes </a:t>
            </a:r>
            <a:endParaRPr lang="pt-BR" sz="2400" b="1" spc="-40">
              <a:solidFill>
                <a:schemeClr val="accent2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C82D26-6C9C-EDB4-0056-11CF09E2D321}"/>
              </a:ext>
            </a:extLst>
          </p:cNvPr>
          <p:cNvSpPr txBox="1"/>
          <p:nvPr/>
        </p:nvSpPr>
        <p:spPr>
          <a:xfrm>
            <a:off x="75583" y="5712690"/>
            <a:ext cx="2656713" cy="1379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pt-BR" sz="1400" b="1" spc="-20" dirty="0">
                <a:solidFill>
                  <a:schemeClr val="accent2"/>
                </a:solidFill>
              </a:rPr>
              <a:t>Estatísticas</a:t>
            </a:r>
            <a:r>
              <a:rPr lang="pt-BR" sz="1200" spc="-20" dirty="0">
                <a:solidFill>
                  <a:schemeClr val="accent1"/>
                </a:solidFill>
              </a:rPr>
              <a:t> de 02/01/24 a 28/11/25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C0AA8780-B08A-88AB-B531-D79F84A8B01E}"/>
              </a:ext>
            </a:extLst>
          </p:cNvPr>
          <p:cNvSpPr/>
          <p:nvPr/>
        </p:nvSpPr>
        <p:spPr>
          <a:xfrm>
            <a:off x="576704" y="6069719"/>
            <a:ext cx="2909471" cy="610484"/>
          </a:xfrm>
          <a:prstGeom prst="roundRect">
            <a:avLst>
              <a:gd name="adj" fmla="val 671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86000" rIns="90000" bIns="90000" rtlCol="0" anchor="t"/>
          <a:lstStyle/>
          <a:p>
            <a:pPr algn="ctr">
              <a:lnSpc>
                <a:spcPct val="90000"/>
              </a:lnSpc>
            </a:pPr>
            <a:endParaRPr lang="pt-BR" sz="1200" b="1">
              <a:solidFill>
                <a:schemeClr val="tx2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7E5E65F-40BB-0DFF-411E-E623566DF4D7}"/>
              </a:ext>
            </a:extLst>
          </p:cNvPr>
          <p:cNvSpPr txBox="1"/>
          <p:nvPr/>
        </p:nvSpPr>
        <p:spPr>
          <a:xfrm>
            <a:off x="619756" y="5921637"/>
            <a:ext cx="2963714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</a:pPr>
            <a:endParaRPr lang="pt-BR" sz="12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pt-BR" sz="1200" b="1" dirty="0">
                <a:solidFill>
                  <a:schemeClr val="tx2"/>
                </a:solidFill>
              </a:rPr>
              <a:t>R$20.65Bi </a:t>
            </a:r>
            <a:r>
              <a:rPr lang="pt-BR" sz="1000" dirty="0">
                <a:solidFill>
                  <a:schemeClr val="tx2"/>
                </a:solidFill>
              </a:rPr>
              <a:t>de volume </a:t>
            </a:r>
          </a:p>
          <a:p>
            <a:pPr algn="ctr">
              <a:lnSpc>
                <a:spcPct val="90000"/>
              </a:lnSpc>
            </a:pPr>
            <a:r>
              <a:rPr lang="pt-BR" sz="1000" dirty="0">
                <a:solidFill>
                  <a:schemeClr val="tx2"/>
                </a:solidFill>
              </a:rPr>
              <a:t>negociado, com </a:t>
            </a:r>
            <a:r>
              <a:rPr lang="pt-BR" sz="1200" b="1" dirty="0">
                <a:solidFill>
                  <a:schemeClr val="tx2"/>
                </a:solidFill>
              </a:rPr>
              <a:t>ADTV</a:t>
            </a:r>
          </a:p>
          <a:p>
            <a:pPr algn="ctr">
              <a:lnSpc>
                <a:spcPct val="90000"/>
              </a:lnSpc>
            </a:pPr>
            <a:r>
              <a:rPr lang="pt-BR" sz="1200" b="1" dirty="0">
                <a:solidFill>
                  <a:schemeClr val="tx2"/>
                </a:solidFill>
              </a:rPr>
              <a:t> de R$ 42.57 MM</a:t>
            </a:r>
            <a:endParaRPr lang="pt-BR" sz="1000" dirty="0">
              <a:solidFill>
                <a:schemeClr val="tx2"/>
              </a:solidFill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587EC1B8-69B2-23C9-958A-1FA0976B258A}"/>
              </a:ext>
            </a:extLst>
          </p:cNvPr>
          <p:cNvSpPr/>
          <p:nvPr/>
        </p:nvSpPr>
        <p:spPr>
          <a:xfrm>
            <a:off x="4088058" y="6075724"/>
            <a:ext cx="2909471" cy="604479"/>
          </a:xfrm>
          <a:prstGeom prst="roundRect">
            <a:avLst>
              <a:gd name="adj" fmla="val 671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86000" rIns="90000" bIns="90000" rtlCol="0" anchor="t"/>
          <a:lstStyle/>
          <a:p>
            <a:pPr algn="ctr">
              <a:lnSpc>
                <a:spcPct val="90000"/>
              </a:lnSpc>
            </a:pPr>
            <a:endParaRPr lang="pt-BR" sz="1200" b="1">
              <a:solidFill>
                <a:schemeClr val="tx2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C895694-9AC4-08D3-8222-6C089A1C89D4}"/>
              </a:ext>
            </a:extLst>
          </p:cNvPr>
          <p:cNvSpPr txBox="1"/>
          <p:nvPr/>
        </p:nvSpPr>
        <p:spPr>
          <a:xfrm>
            <a:off x="4133126" y="5985185"/>
            <a:ext cx="2864403" cy="7017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</a:pPr>
            <a:endParaRPr lang="pt-BR" sz="10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pt-BR" sz="1200" b="1" dirty="0">
                <a:solidFill>
                  <a:schemeClr val="tx2"/>
                </a:solidFill>
              </a:rPr>
              <a:t>1.172 negócios </a:t>
            </a:r>
            <a:r>
              <a:rPr lang="pt-BR" sz="1000" dirty="0">
                <a:solidFill>
                  <a:schemeClr val="tx2"/>
                </a:solidFill>
              </a:rPr>
              <a:t>no total,</a:t>
            </a:r>
          </a:p>
          <a:p>
            <a:pPr algn="ctr">
              <a:lnSpc>
                <a:spcPct val="90000"/>
              </a:lnSpc>
            </a:pPr>
            <a:r>
              <a:rPr lang="pt-BR" sz="1000" dirty="0">
                <a:solidFill>
                  <a:schemeClr val="tx2"/>
                </a:solidFill>
              </a:rPr>
              <a:t> contemplando </a:t>
            </a:r>
            <a:r>
              <a:rPr lang="pt-BR" sz="1000" dirty="0" err="1">
                <a:solidFill>
                  <a:schemeClr val="tx2"/>
                </a:solidFill>
              </a:rPr>
              <a:t>tickers</a:t>
            </a:r>
            <a:r>
              <a:rPr lang="pt-BR" sz="1000" dirty="0">
                <a:solidFill>
                  <a:schemeClr val="tx2"/>
                </a:solidFill>
              </a:rPr>
              <a:t> de </a:t>
            </a:r>
            <a:endParaRPr lang="pt-BR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pt-BR" sz="1200" b="1" dirty="0">
                <a:solidFill>
                  <a:schemeClr val="tx2"/>
                </a:solidFill>
              </a:rPr>
              <a:t>Ações, FIIs, </a:t>
            </a:r>
            <a:r>
              <a:rPr lang="pt-BR" sz="1200" b="1" dirty="0" err="1">
                <a:solidFill>
                  <a:schemeClr val="tx2"/>
                </a:solidFill>
              </a:rPr>
              <a:t>BDRs</a:t>
            </a:r>
            <a:r>
              <a:rPr lang="pt-BR" sz="1200" b="1" dirty="0">
                <a:solidFill>
                  <a:schemeClr val="tx2"/>
                </a:solidFill>
              </a:rPr>
              <a:t> e </a:t>
            </a:r>
            <a:r>
              <a:rPr lang="pt-BR" sz="1200" b="1" dirty="0" err="1">
                <a:solidFill>
                  <a:schemeClr val="tx2"/>
                </a:solidFill>
              </a:rPr>
              <a:t>Units</a:t>
            </a:r>
            <a:endParaRPr lang="pt-BR" sz="1200" b="1" dirty="0">
              <a:solidFill>
                <a:schemeClr val="tx2"/>
              </a:solidFill>
            </a:endParaRPr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CE21E792-BE94-FD4B-FB53-4F9543870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754" y="6102675"/>
            <a:ext cx="220121" cy="220121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F294AEB7-9C42-A06F-BF97-72E720799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4813" y="6127616"/>
            <a:ext cx="220121" cy="220121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05C1F4A6-E1B9-F85D-8CDB-1BBC6F8F501D}"/>
              </a:ext>
            </a:extLst>
          </p:cNvPr>
          <p:cNvSpPr txBox="1"/>
          <p:nvPr/>
        </p:nvSpPr>
        <p:spPr>
          <a:xfrm>
            <a:off x="2306876" y="8099202"/>
            <a:ext cx="3507163" cy="2277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defRPr sz="1200" b="1" spc="-20">
                <a:solidFill>
                  <a:schemeClr val="accent2"/>
                </a:solidFill>
              </a:defRPr>
            </a:lvl1pPr>
          </a:lstStyle>
          <a:p>
            <a:r>
              <a:rPr lang="pt-BR" sz="1400"/>
              <a:t>Volume negociado por mês (R$MM)</a:t>
            </a:r>
          </a:p>
          <a:p>
            <a:endParaRPr lang="pt-BR" sz="140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053D6DB-3B0C-223B-D6AE-DFD721C9CB32}"/>
              </a:ext>
            </a:extLst>
          </p:cNvPr>
          <p:cNvSpPr/>
          <p:nvPr/>
        </p:nvSpPr>
        <p:spPr>
          <a:xfrm>
            <a:off x="2429502" y="10402800"/>
            <a:ext cx="275209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55562BB-614E-DF60-5523-2E84CC910669}"/>
              </a:ext>
            </a:extLst>
          </p:cNvPr>
          <p:cNvSpPr txBox="1"/>
          <p:nvPr/>
        </p:nvSpPr>
        <p:spPr>
          <a:xfrm>
            <a:off x="161959" y="2830708"/>
            <a:ext cx="2431610" cy="2477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BR" sz="1600" b="1" spc="-20" dirty="0">
                <a:solidFill>
                  <a:srgbClr val="002060"/>
                </a:solidFill>
              </a:rPr>
              <a:t>Principais destaques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750A54F-6DF6-EF8B-6310-8C9108AB0621}"/>
              </a:ext>
            </a:extLst>
          </p:cNvPr>
          <p:cNvSpPr txBox="1"/>
          <p:nvPr/>
        </p:nvSpPr>
        <p:spPr>
          <a:xfrm>
            <a:off x="50303" y="3030420"/>
            <a:ext cx="7484092" cy="265725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86400" indent="-171450" algn="just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BR" sz="1200" spc="-20" dirty="0">
                <a:solidFill>
                  <a:schemeClr val="accent1"/>
                </a:solidFill>
              </a:rPr>
              <a:t>No 1T26, a B3 planeja disponibilizar </a:t>
            </a:r>
            <a:r>
              <a:rPr lang="pt-BR" sz="1200" b="1" spc="-20" dirty="0">
                <a:solidFill>
                  <a:schemeClr val="accent1"/>
                </a:solidFill>
              </a:rPr>
              <a:t>três novas funcionalidades: </a:t>
            </a:r>
          </a:p>
          <a:p>
            <a:pPr marL="86400" indent="-171450" algn="just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BR" sz="1200" b="1" spc="-20" dirty="0">
                <a:solidFill>
                  <a:schemeClr val="accent1"/>
                </a:solidFill>
              </a:rPr>
              <a:t>Oferta direta no BBT</a:t>
            </a:r>
            <a:r>
              <a:rPr lang="pt-BR" sz="1200" spc="-20" dirty="0">
                <a:solidFill>
                  <a:schemeClr val="accent1"/>
                </a:solidFill>
              </a:rPr>
              <a:t>, funcionalidade que permitirá o envio de ofertas diretas com ágio ou deságio, em linha com as regras atuais de ofertas diretas no livro central. Essa disponibilização está sujeita à aprovação regulatória.</a:t>
            </a:r>
          </a:p>
          <a:p>
            <a:pPr marL="86400" indent="-171450" algn="just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BR" sz="1200" b="1" spc="-20" dirty="0">
                <a:solidFill>
                  <a:schemeClr val="accent1"/>
                </a:solidFill>
              </a:rPr>
              <a:t>Retirada dos múltiplos no BBT: </a:t>
            </a:r>
            <a:r>
              <a:rPr lang="pt-BR" sz="1200" spc="-20" dirty="0">
                <a:solidFill>
                  <a:schemeClr val="accent1"/>
                </a:solidFill>
              </a:rPr>
              <a:t>será possível enviar ordens só precisando respeitar o mínimo de cada faixa. Caso a ordem seja executada e reste uma quantidade inferior do que o mínimo, o restante será cancelado.​</a:t>
            </a:r>
          </a:p>
          <a:p>
            <a:pPr marL="86400" indent="-171450" algn="just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BR" sz="1200" b="1" spc="-20" dirty="0">
                <a:solidFill>
                  <a:schemeClr val="accent1"/>
                </a:solidFill>
              </a:rPr>
              <a:t>Parametrização de quantidade mínima no BBT: </a:t>
            </a:r>
            <a:r>
              <a:rPr lang="pt-BR" sz="1200" spc="-20" dirty="0">
                <a:solidFill>
                  <a:schemeClr val="accent1"/>
                </a:solidFill>
              </a:rPr>
              <a:t>Possibilidade de parametrizar quantidade mínima da oferta, configurando uma oferta tudo ou nada.</a:t>
            </a:r>
            <a:endParaRPr lang="en-US" sz="1200" spc="-20" dirty="0">
              <a:solidFill>
                <a:schemeClr val="accent1"/>
              </a:solidFill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98A6B3A8-9317-0E82-B483-CFF78453FC3D}"/>
              </a:ext>
            </a:extLst>
          </p:cNvPr>
          <p:cNvSpPr/>
          <p:nvPr/>
        </p:nvSpPr>
        <p:spPr>
          <a:xfrm>
            <a:off x="2258335" y="6812593"/>
            <a:ext cx="3145134" cy="1092696"/>
          </a:xfrm>
          <a:prstGeom prst="roundRect">
            <a:avLst>
              <a:gd name="adj" fmla="val 671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86000" rIns="90000" bIns="90000" rtlCol="0" anchor="t"/>
          <a:lstStyle/>
          <a:p>
            <a:pPr algn="ctr">
              <a:lnSpc>
                <a:spcPct val="90000"/>
              </a:lnSpc>
            </a:pPr>
            <a:endParaRPr lang="pt-BR" sz="1200" b="1">
              <a:solidFill>
                <a:schemeClr val="tx2"/>
              </a:solidFill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832043CC-BD83-4D11-B919-F350912A2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0612" y="6840379"/>
            <a:ext cx="220121" cy="220121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DFB67F81-00C3-6858-C919-0F0A6A206DB1}"/>
              </a:ext>
            </a:extLst>
          </p:cNvPr>
          <p:cNvSpPr txBox="1"/>
          <p:nvPr/>
        </p:nvSpPr>
        <p:spPr>
          <a:xfrm>
            <a:off x="2445347" y="6697584"/>
            <a:ext cx="2864403" cy="3970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</a:pPr>
            <a:endParaRPr lang="pt-BR" sz="1000" b="1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pt-BR" sz="1200" b="1">
                <a:solidFill>
                  <a:schemeClr val="tx2"/>
                </a:solidFill>
              </a:rPr>
              <a:t>Volume por produto</a:t>
            </a:r>
          </a:p>
        </p:txBody>
      </p:sp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75692C54-EAC4-6497-F10A-1D284BE1D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81769"/>
              </p:ext>
            </p:extLst>
          </p:nvPr>
        </p:nvGraphicFramePr>
        <p:xfrm>
          <a:off x="2517855" y="7173339"/>
          <a:ext cx="2852648" cy="769620"/>
        </p:xfrm>
        <a:graphic>
          <a:graphicData uri="http://schemas.openxmlformats.org/drawingml/2006/table">
            <a:tbl>
              <a:tblPr/>
              <a:tblGrid>
                <a:gridCol w="1054137">
                  <a:extLst>
                    <a:ext uri="{9D8B030D-6E8A-4147-A177-3AD203B41FA5}">
                      <a16:colId xmlns:a16="http://schemas.microsoft.com/office/drawing/2014/main" val="2332426827"/>
                    </a:ext>
                  </a:extLst>
                </a:gridCol>
                <a:gridCol w="1798511">
                  <a:extLst>
                    <a:ext uri="{9D8B030D-6E8A-4147-A177-3AD203B41FA5}">
                      <a16:colId xmlns:a16="http://schemas.microsoft.com/office/drawing/2014/main" val="1067545443"/>
                    </a:ext>
                  </a:extLst>
                </a:gridCol>
              </a:tblGrid>
              <a:tr h="166127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buNone/>
                      </a:pPr>
                      <a:r>
                        <a:rPr lang="pt-B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Ações/Units</a:t>
                      </a:r>
                      <a:endParaRPr lang="pt-BR" sz="1200" b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0C3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0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R$ 19.349 MM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0C3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777097"/>
                  </a:ext>
                </a:extLst>
              </a:tr>
              <a:tr h="166127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buNone/>
                      </a:pPr>
                      <a:r>
                        <a:rPr lang="pt-B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FIIs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0C3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C3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0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R$ 972MM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0C3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C3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917777"/>
                  </a:ext>
                </a:extLst>
              </a:tr>
              <a:tr h="16612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BDRs</a:t>
                      </a:r>
                      <a:endParaRPr lang="pt-BR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0C3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C3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05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R$ 328MM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0C3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C3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881478"/>
                  </a:ext>
                </a:extLst>
              </a:tr>
              <a:tr h="16612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0C3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0C3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901826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9DBC45A-BACE-1CCE-C055-D2EEA6C505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138049"/>
              </p:ext>
            </p:extLst>
          </p:nvPr>
        </p:nvGraphicFramePr>
        <p:xfrm>
          <a:off x="-50464" y="8472786"/>
          <a:ext cx="7559675" cy="231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CaixaDeTexto 37">
            <a:extLst>
              <a:ext uri="{FF2B5EF4-FFF2-40B4-BE49-F238E27FC236}">
                <a16:creationId xmlns:a16="http://schemas.microsoft.com/office/drawing/2014/main" id="{0CFD9872-7959-AEEC-A592-BD82D8C4E854}"/>
              </a:ext>
            </a:extLst>
          </p:cNvPr>
          <p:cNvSpPr txBox="1"/>
          <p:nvPr/>
        </p:nvSpPr>
        <p:spPr>
          <a:xfrm>
            <a:off x="1652222" y="9665194"/>
            <a:ext cx="4805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573MM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673B7BD-D68D-2FD1-D161-7C657574233C}"/>
              </a:ext>
            </a:extLst>
          </p:cNvPr>
          <p:cNvSpPr txBox="1"/>
          <p:nvPr/>
        </p:nvSpPr>
        <p:spPr>
          <a:xfrm>
            <a:off x="1969885" y="9751496"/>
            <a:ext cx="673981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343MM</a:t>
            </a:r>
          </a:p>
        </p:txBody>
      </p:sp>
      <p:sp>
        <p:nvSpPr>
          <p:cNvPr id="42" name="CaixaDeTexto 9">
            <a:extLst>
              <a:ext uri="{FF2B5EF4-FFF2-40B4-BE49-F238E27FC236}">
                <a16:creationId xmlns:a16="http://schemas.microsoft.com/office/drawing/2014/main" id="{3026D860-A026-486A-F723-32BC0ADE77CD}"/>
              </a:ext>
            </a:extLst>
          </p:cNvPr>
          <p:cNvSpPr txBox="1"/>
          <p:nvPr/>
        </p:nvSpPr>
        <p:spPr>
          <a:xfrm>
            <a:off x="2306875" y="9735542"/>
            <a:ext cx="712535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409MM</a:t>
            </a:r>
          </a:p>
        </p:txBody>
      </p:sp>
      <p:sp>
        <p:nvSpPr>
          <p:cNvPr id="43" name="CaixaDeTexto 9">
            <a:extLst>
              <a:ext uri="{FF2B5EF4-FFF2-40B4-BE49-F238E27FC236}">
                <a16:creationId xmlns:a16="http://schemas.microsoft.com/office/drawing/2014/main" id="{979FF9BD-357E-6E4E-B7AC-DE7D80225F38}"/>
              </a:ext>
            </a:extLst>
          </p:cNvPr>
          <p:cNvSpPr txBox="1"/>
          <p:nvPr/>
        </p:nvSpPr>
        <p:spPr>
          <a:xfrm>
            <a:off x="2913831" y="9631758"/>
            <a:ext cx="503862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704MM</a:t>
            </a:r>
          </a:p>
        </p:txBody>
      </p:sp>
      <p:sp>
        <p:nvSpPr>
          <p:cNvPr id="44" name="CaixaDeTexto 9">
            <a:extLst>
              <a:ext uri="{FF2B5EF4-FFF2-40B4-BE49-F238E27FC236}">
                <a16:creationId xmlns:a16="http://schemas.microsoft.com/office/drawing/2014/main" id="{B12F5CDC-C4A8-67A6-1047-852432D79181}"/>
              </a:ext>
            </a:extLst>
          </p:cNvPr>
          <p:cNvSpPr txBox="1"/>
          <p:nvPr/>
        </p:nvSpPr>
        <p:spPr>
          <a:xfrm>
            <a:off x="75583" y="9834398"/>
            <a:ext cx="448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90MM</a:t>
            </a:r>
          </a:p>
        </p:txBody>
      </p:sp>
      <p:sp>
        <p:nvSpPr>
          <p:cNvPr id="45" name="CaixaDeTexto 9">
            <a:extLst>
              <a:ext uri="{FF2B5EF4-FFF2-40B4-BE49-F238E27FC236}">
                <a16:creationId xmlns:a16="http://schemas.microsoft.com/office/drawing/2014/main" id="{F26203D5-7132-E349-12A8-327469E5D800}"/>
              </a:ext>
            </a:extLst>
          </p:cNvPr>
          <p:cNvSpPr txBox="1"/>
          <p:nvPr/>
        </p:nvSpPr>
        <p:spPr>
          <a:xfrm>
            <a:off x="401926" y="9729132"/>
            <a:ext cx="4714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421MM</a:t>
            </a:r>
          </a:p>
        </p:txBody>
      </p:sp>
      <p:sp>
        <p:nvSpPr>
          <p:cNvPr id="46" name="CaixaDeTexto 9">
            <a:extLst>
              <a:ext uri="{FF2B5EF4-FFF2-40B4-BE49-F238E27FC236}">
                <a16:creationId xmlns:a16="http://schemas.microsoft.com/office/drawing/2014/main" id="{4B4989C1-5F60-0890-053C-7FA98E5141A2}"/>
              </a:ext>
            </a:extLst>
          </p:cNvPr>
          <p:cNvSpPr txBox="1"/>
          <p:nvPr/>
        </p:nvSpPr>
        <p:spPr>
          <a:xfrm>
            <a:off x="724293" y="9662537"/>
            <a:ext cx="4930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587MM</a:t>
            </a:r>
          </a:p>
        </p:txBody>
      </p:sp>
      <p:sp>
        <p:nvSpPr>
          <p:cNvPr id="47" name="CaixaDeTexto 9">
            <a:extLst>
              <a:ext uri="{FF2B5EF4-FFF2-40B4-BE49-F238E27FC236}">
                <a16:creationId xmlns:a16="http://schemas.microsoft.com/office/drawing/2014/main" id="{34F1E598-DA00-8774-A1B0-AA6703A3DE7F}"/>
              </a:ext>
            </a:extLst>
          </p:cNvPr>
          <p:cNvSpPr txBox="1"/>
          <p:nvPr/>
        </p:nvSpPr>
        <p:spPr>
          <a:xfrm>
            <a:off x="1029208" y="9646088"/>
            <a:ext cx="4805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636MM</a:t>
            </a:r>
          </a:p>
        </p:txBody>
      </p:sp>
      <p:sp>
        <p:nvSpPr>
          <p:cNvPr id="48" name="CaixaDeTexto 9">
            <a:extLst>
              <a:ext uri="{FF2B5EF4-FFF2-40B4-BE49-F238E27FC236}">
                <a16:creationId xmlns:a16="http://schemas.microsoft.com/office/drawing/2014/main" id="{D5E30BA5-7ECE-D6DB-9079-0022F2BF41ED}"/>
              </a:ext>
            </a:extLst>
          </p:cNvPr>
          <p:cNvSpPr txBox="1"/>
          <p:nvPr/>
        </p:nvSpPr>
        <p:spPr>
          <a:xfrm>
            <a:off x="1341314" y="9770670"/>
            <a:ext cx="4805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329MM</a:t>
            </a:r>
          </a:p>
        </p:txBody>
      </p:sp>
      <p:sp>
        <p:nvSpPr>
          <p:cNvPr id="49" name="CaixaDeTexto 9">
            <a:extLst>
              <a:ext uri="{FF2B5EF4-FFF2-40B4-BE49-F238E27FC236}">
                <a16:creationId xmlns:a16="http://schemas.microsoft.com/office/drawing/2014/main" id="{5DFCD079-4C48-32EC-D989-50770AC921E1}"/>
              </a:ext>
            </a:extLst>
          </p:cNvPr>
          <p:cNvSpPr txBox="1"/>
          <p:nvPr/>
        </p:nvSpPr>
        <p:spPr>
          <a:xfrm>
            <a:off x="2601725" y="9474497"/>
            <a:ext cx="507503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>
                <a:solidFill>
                  <a:srgbClr val="002060"/>
                </a:solidFill>
              </a:rPr>
              <a:t>1.120MM</a:t>
            </a:r>
          </a:p>
        </p:txBody>
      </p:sp>
      <p:sp>
        <p:nvSpPr>
          <p:cNvPr id="50" name="CaixaDeTexto 9">
            <a:extLst>
              <a:ext uri="{FF2B5EF4-FFF2-40B4-BE49-F238E27FC236}">
                <a16:creationId xmlns:a16="http://schemas.microsoft.com/office/drawing/2014/main" id="{B91973D9-3929-1E13-165F-0F25BE26ACDE}"/>
              </a:ext>
            </a:extLst>
          </p:cNvPr>
          <p:cNvSpPr txBox="1"/>
          <p:nvPr/>
        </p:nvSpPr>
        <p:spPr>
          <a:xfrm>
            <a:off x="3849948" y="9785731"/>
            <a:ext cx="503862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268MM</a:t>
            </a:r>
          </a:p>
        </p:txBody>
      </p:sp>
      <p:sp>
        <p:nvSpPr>
          <p:cNvPr id="51" name="CaixaDeTexto 9">
            <a:extLst>
              <a:ext uri="{FF2B5EF4-FFF2-40B4-BE49-F238E27FC236}">
                <a16:creationId xmlns:a16="http://schemas.microsoft.com/office/drawing/2014/main" id="{9B1D1B02-357E-EFA5-4EE9-EA6DD437A2F2}"/>
              </a:ext>
            </a:extLst>
          </p:cNvPr>
          <p:cNvSpPr txBox="1"/>
          <p:nvPr/>
        </p:nvSpPr>
        <p:spPr>
          <a:xfrm>
            <a:off x="4177511" y="9762355"/>
            <a:ext cx="485674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320MM</a:t>
            </a:r>
          </a:p>
        </p:txBody>
      </p:sp>
      <p:sp>
        <p:nvSpPr>
          <p:cNvPr id="52" name="CaixaDeTexto 9">
            <a:extLst>
              <a:ext uri="{FF2B5EF4-FFF2-40B4-BE49-F238E27FC236}">
                <a16:creationId xmlns:a16="http://schemas.microsoft.com/office/drawing/2014/main" id="{A87E7350-C0D1-8E9A-A2E5-570DA9D587BF}"/>
              </a:ext>
            </a:extLst>
          </p:cNvPr>
          <p:cNvSpPr txBox="1"/>
          <p:nvPr/>
        </p:nvSpPr>
        <p:spPr>
          <a:xfrm>
            <a:off x="4496341" y="9778190"/>
            <a:ext cx="473641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279MM</a:t>
            </a:r>
          </a:p>
        </p:txBody>
      </p:sp>
      <p:sp>
        <p:nvSpPr>
          <p:cNvPr id="53" name="CaixaDeTexto 9">
            <a:extLst>
              <a:ext uri="{FF2B5EF4-FFF2-40B4-BE49-F238E27FC236}">
                <a16:creationId xmlns:a16="http://schemas.microsoft.com/office/drawing/2014/main" id="{6E78481B-1D4A-B514-DA6B-176435C7947F}"/>
              </a:ext>
            </a:extLst>
          </p:cNvPr>
          <p:cNvSpPr txBox="1"/>
          <p:nvPr/>
        </p:nvSpPr>
        <p:spPr>
          <a:xfrm>
            <a:off x="4803693" y="9655899"/>
            <a:ext cx="712535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601MM</a:t>
            </a:r>
          </a:p>
        </p:txBody>
      </p:sp>
      <p:sp>
        <p:nvSpPr>
          <p:cNvPr id="54" name="CaixaDeTexto 9">
            <a:extLst>
              <a:ext uri="{FF2B5EF4-FFF2-40B4-BE49-F238E27FC236}">
                <a16:creationId xmlns:a16="http://schemas.microsoft.com/office/drawing/2014/main" id="{542A3A1E-5776-53DB-82C7-E48053384A66}"/>
              </a:ext>
            </a:extLst>
          </p:cNvPr>
          <p:cNvSpPr txBox="1"/>
          <p:nvPr/>
        </p:nvSpPr>
        <p:spPr>
          <a:xfrm>
            <a:off x="5078203" y="8836845"/>
            <a:ext cx="712535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>
                <a:solidFill>
                  <a:srgbClr val="002060"/>
                </a:solidFill>
              </a:rPr>
              <a:t>2.955MM</a:t>
            </a:r>
          </a:p>
        </p:txBody>
      </p:sp>
      <p:sp>
        <p:nvSpPr>
          <p:cNvPr id="55" name="CaixaDeTexto 9">
            <a:extLst>
              <a:ext uri="{FF2B5EF4-FFF2-40B4-BE49-F238E27FC236}">
                <a16:creationId xmlns:a16="http://schemas.microsoft.com/office/drawing/2014/main" id="{C75CB825-D5E2-26AF-E7A2-039E290DFEC6}"/>
              </a:ext>
            </a:extLst>
          </p:cNvPr>
          <p:cNvSpPr txBox="1"/>
          <p:nvPr/>
        </p:nvSpPr>
        <p:spPr>
          <a:xfrm>
            <a:off x="3232124" y="9795608"/>
            <a:ext cx="503862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236MM</a:t>
            </a:r>
          </a:p>
        </p:txBody>
      </p:sp>
      <p:sp>
        <p:nvSpPr>
          <p:cNvPr id="56" name="CaixaDeTexto 9">
            <a:extLst>
              <a:ext uri="{FF2B5EF4-FFF2-40B4-BE49-F238E27FC236}">
                <a16:creationId xmlns:a16="http://schemas.microsoft.com/office/drawing/2014/main" id="{DBE89CD7-CCD9-E6FF-6111-712AAA143028}"/>
              </a:ext>
            </a:extLst>
          </p:cNvPr>
          <p:cNvSpPr txBox="1"/>
          <p:nvPr/>
        </p:nvSpPr>
        <p:spPr>
          <a:xfrm>
            <a:off x="3540418" y="9473028"/>
            <a:ext cx="503862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1.122MM</a:t>
            </a:r>
          </a:p>
        </p:txBody>
      </p:sp>
      <p:sp>
        <p:nvSpPr>
          <p:cNvPr id="57" name="CaixaDeTexto 9">
            <a:extLst>
              <a:ext uri="{FF2B5EF4-FFF2-40B4-BE49-F238E27FC236}">
                <a16:creationId xmlns:a16="http://schemas.microsoft.com/office/drawing/2014/main" id="{67942E20-2D95-0A94-A22C-1FFCB412E1E9}"/>
              </a:ext>
            </a:extLst>
          </p:cNvPr>
          <p:cNvSpPr txBox="1"/>
          <p:nvPr/>
        </p:nvSpPr>
        <p:spPr>
          <a:xfrm>
            <a:off x="5404292" y="9268227"/>
            <a:ext cx="712535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1.701MM</a:t>
            </a:r>
          </a:p>
        </p:txBody>
      </p:sp>
      <p:sp>
        <p:nvSpPr>
          <p:cNvPr id="58" name="CaixaDeTexto 9">
            <a:extLst>
              <a:ext uri="{FF2B5EF4-FFF2-40B4-BE49-F238E27FC236}">
                <a16:creationId xmlns:a16="http://schemas.microsoft.com/office/drawing/2014/main" id="{F440A2E4-8D48-89DF-5FBA-4E38B3EAD152}"/>
              </a:ext>
            </a:extLst>
          </p:cNvPr>
          <p:cNvSpPr txBox="1"/>
          <p:nvPr/>
        </p:nvSpPr>
        <p:spPr>
          <a:xfrm>
            <a:off x="6029465" y="9408567"/>
            <a:ext cx="599733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1.319MM</a:t>
            </a:r>
          </a:p>
        </p:txBody>
      </p:sp>
      <p:sp>
        <p:nvSpPr>
          <p:cNvPr id="59" name="CaixaDeTexto 9">
            <a:extLst>
              <a:ext uri="{FF2B5EF4-FFF2-40B4-BE49-F238E27FC236}">
                <a16:creationId xmlns:a16="http://schemas.microsoft.com/office/drawing/2014/main" id="{BC48E0F0-EBC7-F4C3-B957-08B6EB6D8266}"/>
              </a:ext>
            </a:extLst>
          </p:cNvPr>
          <p:cNvSpPr txBox="1"/>
          <p:nvPr/>
        </p:nvSpPr>
        <p:spPr>
          <a:xfrm>
            <a:off x="6329331" y="9268227"/>
            <a:ext cx="599733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1.684MM</a:t>
            </a:r>
          </a:p>
        </p:txBody>
      </p:sp>
      <p:sp>
        <p:nvSpPr>
          <p:cNvPr id="60" name="CaixaDeTexto 9">
            <a:extLst>
              <a:ext uri="{FF2B5EF4-FFF2-40B4-BE49-F238E27FC236}">
                <a16:creationId xmlns:a16="http://schemas.microsoft.com/office/drawing/2014/main" id="{34850A22-D95A-3CEB-FD9B-55CD9DE272FD}"/>
              </a:ext>
            </a:extLst>
          </p:cNvPr>
          <p:cNvSpPr txBox="1"/>
          <p:nvPr/>
        </p:nvSpPr>
        <p:spPr>
          <a:xfrm>
            <a:off x="5716860" y="8551843"/>
            <a:ext cx="712535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3.723MM</a:t>
            </a:r>
          </a:p>
        </p:txBody>
      </p:sp>
      <p:sp>
        <p:nvSpPr>
          <p:cNvPr id="61" name="CaixaDeTexto 9">
            <a:extLst>
              <a:ext uri="{FF2B5EF4-FFF2-40B4-BE49-F238E27FC236}">
                <a16:creationId xmlns:a16="http://schemas.microsoft.com/office/drawing/2014/main" id="{D78D132E-C3CA-2BE8-735A-A2B14E5D605C}"/>
              </a:ext>
            </a:extLst>
          </p:cNvPr>
          <p:cNvSpPr txBox="1"/>
          <p:nvPr/>
        </p:nvSpPr>
        <p:spPr>
          <a:xfrm>
            <a:off x="6665407" y="9614009"/>
            <a:ext cx="473642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726MM</a:t>
            </a:r>
          </a:p>
        </p:txBody>
      </p:sp>
      <p:sp>
        <p:nvSpPr>
          <p:cNvPr id="63" name="CaixaDeTexto 9">
            <a:extLst>
              <a:ext uri="{FF2B5EF4-FFF2-40B4-BE49-F238E27FC236}">
                <a16:creationId xmlns:a16="http://schemas.microsoft.com/office/drawing/2014/main" id="{39A6BB98-726C-B078-118B-195255842364}"/>
              </a:ext>
            </a:extLst>
          </p:cNvPr>
          <p:cNvSpPr txBox="1"/>
          <p:nvPr/>
        </p:nvSpPr>
        <p:spPr>
          <a:xfrm>
            <a:off x="6983828" y="9703275"/>
            <a:ext cx="500263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" b="1" dirty="0">
                <a:solidFill>
                  <a:srgbClr val="002060"/>
                </a:solidFill>
              </a:rPr>
              <a:t>498MM</a:t>
            </a:r>
          </a:p>
        </p:txBody>
      </p:sp>
    </p:spTree>
    <p:extLst>
      <p:ext uri="{BB962C8B-B14F-4D97-AF65-F5344CB8AC3E}">
        <p14:creationId xmlns:p14="http://schemas.microsoft.com/office/powerpoint/2010/main" val="425974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2C896-2396-AD17-709A-87810AAB2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ítulo 1">
            <a:extLst>
              <a:ext uri="{FF2B5EF4-FFF2-40B4-BE49-F238E27FC236}">
                <a16:creationId xmlns:a16="http://schemas.microsoft.com/office/drawing/2014/main" id="{AD71088B-4AA5-96A4-4C1D-C5A0F4B79AAC}"/>
              </a:ext>
            </a:extLst>
          </p:cNvPr>
          <p:cNvSpPr txBox="1">
            <a:spLocks/>
          </p:cNvSpPr>
          <p:nvPr/>
        </p:nvSpPr>
        <p:spPr>
          <a:xfrm>
            <a:off x="843684" y="4305411"/>
            <a:ext cx="2073687" cy="1722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 spc="-2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% dos pregões com oferta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96FA73-F547-F1C5-0682-4AA4333B2DBE}"/>
              </a:ext>
            </a:extLst>
          </p:cNvPr>
          <p:cNvSpPr txBox="1"/>
          <p:nvPr/>
        </p:nvSpPr>
        <p:spPr>
          <a:xfrm>
            <a:off x="278116" y="2170140"/>
            <a:ext cx="3025903" cy="2133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pt-BR" sz="1200" b="1" spc="-20">
                <a:solidFill>
                  <a:schemeClr val="accent2"/>
                </a:solidFill>
              </a:rPr>
              <a:t>Principais tickers negociados (R$ MM)</a:t>
            </a: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B68352AA-6E0F-C735-1942-D604FDC8C8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857144"/>
              </p:ext>
            </p:extLst>
          </p:nvPr>
        </p:nvGraphicFramePr>
        <p:xfrm>
          <a:off x="4891732" y="280542"/>
          <a:ext cx="2247901" cy="167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CaixaDeTexto 43">
            <a:extLst>
              <a:ext uri="{FF2B5EF4-FFF2-40B4-BE49-F238E27FC236}">
                <a16:creationId xmlns:a16="http://schemas.microsoft.com/office/drawing/2014/main" id="{A19C2727-21FA-DD85-C43B-CA3034BD415B}"/>
              </a:ext>
            </a:extLst>
          </p:cNvPr>
          <p:cNvSpPr txBox="1"/>
          <p:nvPr/>
        </p:nvSpPr>
        <p:spPr>
          <a:xfrm>
            <a:off x="4170031" y="522101"/>
            <a:ext cx="632802" cy="26180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t-BR" sz="1000" b="1">
                <a:solidFill>
                  <a:schemeClr val="accent2"/>
                </a:solidFill>
              </a:rPr>
              <a:t>BBT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5A1D87B4-FFA1-24DF-B97C-3630B7D5B9AC}"/>
              </a:ext>
            </a:extLst>
          </p:cNvPr>
          <p:cNvSpPr txBox="1"/>
          <p:nvPr/>
        </p:nvSpPr>
        <p:spPr>
          <a:xfrm>
            <a:off x="4170031" y="978571"/>
            <a:ext cx="632802" cy="26180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t-BR" sz="1000" b="1">
                <a:solidFill>
                  <a:schemeClr val="accent1"/>
                </a:solidFill>
              </a:rPr>
              <a:t>Midpoint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AE5B708-1120-BAFA-EDB7-13805FE4723C}"/>
              </a:ext>
            </a:extLst>
          </p:cNvPr>
          <p:cNvSpPr txBox="1"/>
          <p:nvPr/>
        </p:nvSpPr>
        <p:spPr>
          <a:xfrm>
            <a:off x="4170031" y="1435042"/>
            <a:ext cx="632802" cy="26180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t-BR" sz="1000" b="1">
                <a:solidFill>
                  <a:schemeClr val="accent3"/>
                </a:solidFill>
              </a:rPr>
              <a:t>RFQ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9F03C4BD-2AD0-2C1C-4871-FD09E4EA6D95}"/>
              </a:ext>
            </a:extLst>
          </p:cNvPr>
          <p:cNvSpPr txBox="1"/>
          <p:nvPr/>
        </p:nvSpPr>
        <p:spPr>
          <a:xfrm>
            <a:off x="6613575" y="511491"/>
            <a:ext cx="916074" cy="29536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R$20.539 MM</a:t>
            </a:r>
          </a:p>
          <a:p>
            <a:r>
              <a:rPr lang="pt-BR" sz="900" dirty="0">
                <a:solidFill>
                  <a:schemeClr val="tx2"/>
                </a:solidFill>
              </a:rPr>
              <a:t>1137 negócios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D6319BF0-E939-D917-F638-A6519E1FC27E}"/>
              </a:ext>
            </a:extLst>
          </p:cNvPr>
          <p:cNvSpPr txBox="1"/>
          <p:nvPr/>
        </p:nvSpPr>
        <p:spPr>
          <a:xfrm>
            <a:off x="5196661" y="976585"/>
            <a:ext cx="972994" cy="3027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t-BR" sz="1000" b="1">
                <a:solidFill>
                  <a:schemeClr val="tx2"/>
                </a:solidFill>
              </a:rPr>
              <a:t>R$ 110.03 MM</a:t>
            </a:r>
          </a:p>
          <a:p>
            <a:r>
              <a:rPr lang="pt-BR" sz="900">
                <a:solidFill>
                  <a:schemeClr val="tx2"/>
                </a:solidFill>
              </a:rPr>
              <a:t>35 negócios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A8076765-C4B4-75FD-CF52-5AD1DB09A41C}"/>
              </a:ext>
            </a:extLst>
          </p:cNvPr>
          <p:cNvSpPr txBox="1"/>
          <p:nvPr/>
        </p:nvSpPr>
        <p:spPr>
          <a:xfrm>
            <a:off x="4994680" y="1452562"/>
            <a:ext cx="792100" cy="22214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t-BR" sz="1000" b="1">
                <a:solidFill>
                  <a:schemeClr val="tx2"/>
                </a:solidFill>
              </a:rPr>
              <a:t>R$0 MM</a:t>
            </a:r>
          </a:p>
          <a:p>
            <a:r>
              <a:rPr lang="pt-BR" sz="900">
                <a:solidFill>
                  <a:schemeClr val="tx2"/>
                </a:solidFill>
              </a:rPr>
              <a:t>0 negócios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AEE4E89-56F1-CADE-6A63-38D29077424F}"/>
              </a:ext>
            </a:extLst>
          </p:cNvPr>
          <p:cNvSpPr txBox="1"/>
          <p:nvPr/>
        </p:nvSpPr>
        <p:spPr>
          <a:xfrm>
            <a:off x="4528492" y="156549"/>
            <a:ext cx="3362475" cy="22103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pt-BR" sz="1200" b="1" spc="-20">
                <a:solidFill>
                  <a:schemeClr val="accent2"/>
                </a:solidFill>
              </a:rPr>
              <a:t>Volume consolidado por solução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2F2A1E4-641D-C76B-299A-26B7DFF42717}"/>
              </a:ext>
            </a:extLst>
          </p:cNvPr>
          <p:cNvSpPr txBox="1"/>
          <p:nvPr/>
        </p:nvSpPr>
        <p:spPr>
          <a:xfrm>
            <a:off x="633581" y="103404"/>
            <a:ext cx="2623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spc="-20">
                <a:solidFill>
                  <a:schemeClr val="accent2"/>
                </a:solidFill>
              </a:rPr>
              <a:t>Volume anual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203FE16D-774C-09A2-70B9-ABE6963C06C6}"/>
              </a:ext>
            </a:extLst>
          </p:cNvPr>
          <p:cNvSpPr txBox="1">
            <a:spLocks/>
          </p:cNvSpPr>
          <p:nvPr/>
        </p:nvSpPr>
        <p:spPr>
          <a:xfrm>
            <a:off x="265531" y="6238493"/>
            <a:ext cx="6273421" cy="198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 spc="-2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Média do tamanho dos negócios em quantidade de blocos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BA3CA82-713F-A96F-F282-ECAFF41F57EB}"/>
              </a:ext>
            </a:extLst>
          </p:cNvPr>
          <p:cNvSpPr txBox="1"/>
          <p:nvPr/>
        </p:nvSpPr>
        <p:spPr>
          <a:xfrm>
            <a:off x="265531" y="6445902"/>
            <a:ext cx="7208667" cy="8989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sz="900" i="1"/>
              <a:t>No Midpoint, os negócios ocorreram perto do tamanho mínimo, com a maior negociação sendo 4 vezes o mínimo para um ativo na faixa 7 (cujo mínimo é de R$1MM). Já no BBT, os negócios normalmente ocorrem em tamanhos significativamente maiores, com a maior negociação sendo 946 vezes o mínimo para um ativo na faixa 4 (com mínimo de R$4MM).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sz="900" i="1"/>
              <a:t>Desse modo, as soluções são utilizadas de maneira diferente, sendo o Midpoint mais utilizado para operações de tamanho menor, e o BBT, por trazer mais flexibilidade nos preços praticados, utilizado para operações maiores.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5FB2FA95-F106-9B16-4867-1CD890D5AF5F}"/>
              </a:ext>
            </a:extLst>
          </p:cNvPr>
          <p:cNvSpPr txBox="1">
            <a:spLocks/>
          </p:cNvSpPr>
          <p:nvPr/>
        </p:nvSpPr>
        <p:spPr>
          <a:xfrm>
            <a:off x="389703" y="7371135"/>
            <a:ext cx="2923032" cy="198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 spc="-2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000">
                <a:solidFill>
                  <a:schemeClr val="accent1"/>
                </a:solidFill>
              </a:rPr>
              <a:t>Midpoint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8935A8D5-2FC4-A4FA-4AA3-BECA475AABA4}"/>
              </a:ext>
            </a:extLst>
          </p:cNvPr>
          <p:cNvSpPr txBox="1">
            <a:spLocks/>
          </p:cNvSpPr>
          <p:nvPr/>
        </p:nvSpPr>
        <p:spPr>
          <a:xfrm>
            <a:off x="4050870" y="7349038"/>
            <a:ext cx="2923032" cy="198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 spc="-2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000"/>
              <a:t>BBT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D9E3FD0-5592-BDC9-2FCF-A141631FC038}"/>
              </a:ext>
            </a:extLst>
          </p:cNvPr>
          <p:cNvSpPr txBox="1"/>
          <p:nvPr/>
        </p:nvSpPr>
        <p:spPr>
          <a:xfrm>
            <a:off x="926345" y="9208311"/>
            <a:ext cx="996068" cy="168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BR" sz="800" spc="-20"/>
              <a:t>Média negociada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9A355B2-58D6-A271-3064-9D6FD7B5A517}"/>
              </a:ext>
            </a:extLst>
          </p:cNvPr>
          <p:cNvSpPr txBox="1"/>
          <p:nvPr/>
        </p:nvSpPr>
        <p:spPr>
          <a:xfrm>
            <a:off x="2199604" y="9208311"/>
            <a:ext cx="1095675" cy="168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BR" sz="800" spc="-20"/>
              <a:t>Máximo negociado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F11C87D8-840E-E409-99AA-9FD1EA7C5DE0}"/>
              </a:ext>
            </a:extLst>
          </p:cNvPr>
          <p:cNvCxnSpPr/>
          <p:nvPr/>
        </p:nvCxnSpPr>
        <p:spPr>
          <a:xfrm>
            <a:off x="2011697" y="9279992"/>
            <a:ext cx="144873" cy="0"/>
          </a:xfrm>
          <a:prstGeom prst="line">
            <a:avLst/>
          </a:prstGeom>
          <a:ln w="38100" cap="rnd">
            <a:solidFill>
              <a:srgbClr val="50C3F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extLst>
              <a:ext uri="{FF2B5EF4-FFF2-40B4-BE49-F238E27FC236}">
                <a16:creationId xmlns:a16="http://schemas.microsoft.com/office/drawing/2014/main" id="{A2B070C7-F36A-F676-EB09-8B7FACAB5056}"/>
              </a:ext>
            </a:extLst>
          </p:cNvPr>
          <p:cNvSpPr/>
          <p:nvPr/>
        </p:nvSpPr>
        <p:spPr>
          <a:xfrm>
            <a:off x="702319" y="9250633"/>
            <a:ext cx="17086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18A4DC2F-0305-64A5-DC57-8DAB0F81E60E}"/>
              </a:ext>
            </a:extLst>
          </p:cNvPr>
          <p:cNvSpPr txBox="1"/>
          <p:nvPr/>
        </p:nvSpPr>
        <p:spPr>
          <a:xfrm rot="16200000">
            <a:off x="2665569" y="8214901"/>
            <a:ext cx="1391419" cy="2070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spc="-20">
                <a:solidFill>
                  <a:srgbClr val="7CD6F7"/>
                </a:solidFill>
              </a:rPr>
              <a:t>Máximo tamanho do bloco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760359C2-2BF7-741C-1329-043B103BE6C5}"/>
              </a:ext>
            </a:extLst>
          </p:cNvPr>
          <p:cNvSpPr txBox="1"/>
          <p:nvPr/>
        </p:nvSpPr>
        <p:spPr>
          <a:xfrm rot="16200000">
            <a:off x="3332436" y="8131720"/>
            <a:ext cx="1280515" cy="26249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spc="-20">
                <a:solidFill>
                  <a:srgbClr val="00B0F0"/>
                </a:solidFill>
              </a:rPr>
              <a:t>Média tamanho do bloco</a:t>
            </a:r>
          </a:p>
        </p:txBody>
      </p:sp>
      <p:sp>
        <p:nvSpPr>
          <p:cNvPr id="71" name="Título 1">
            <a:extLst>
              <a:ext uri="{FF2B5EF4-FFF2-40B4-BE49-F238E27FC236}">
                <a16:creationId xmlns:a16="http://schemas.microsoft.com/office/drawing/2014/main" id="{83BC9C58-DB43-FE35-8E92-3FF0BB0453CE}"/>
              </a:ext>
            </a:extLst>
          </p:cNvPr>
          <p:cNvSpPr txBox="1">
            <a:spLocks/>
          </p:cNvSpPr>
          <p:nvPr/>
        </p:nvSpPr>
        <p:spPr>
          <a:xfrm>
            <a:off x="4010758" y="2169848"/>
            <a:ext cx="3428946" cy="2312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 spc="-2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Número de tickers BBT com ofertas</a:t>
            </a:r>
          </a:p>
        </p:txBody>
      </p:sp>
      <p:sp>
        <p:nvSpPr>
          <p:cNvPr id="73" name="Título 1">
            <a:extLst>
              <a:ext uri="{FF2B5EF4-FFF2-40B4-BE49-F238E27FC236}">
                <a16:creationId xmlns:a16="http://schemas.microsoft.com/office/drawing/2014/main" id="{AB9067C3-63FD-79C1-4E7C-D520C646B850}"/>
              </a:ext>
            </a:extLst>
          </p:cNvPr>
          <p:cNvSpPr txBox="1">
            <a:spLocks/>
          </p:cNvSpPr>
          <p:nvPr/>
        </p:nvSpPr>
        <p:spPr>
          <a:xfrm>
            <a:off x="4308034" y="4292719"/>
            <a:ext cx="3582933" cy="2244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 spc="-2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% do volume de ofertas por faixa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4551FC8-597A-3496-4A02-92EE1E015C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642237"/>
              </p:ext>
            </p:extLst>
          </p:nvPr>
        </p:nvGraphicFramePr>
        <p:xfrm>
          <a:off x="91083" y="251865"/>
          <a:ext cx="3399968" cy="173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AE65A49B-852C-C36D-8B0E-3A02DC4334FC}"/>
              </a:ext>
            </a:extLst>
          </p:cNvPr>
          <p:cNvSpPr txBox="1"/>
          <p:nvPr/>
        </p:nvSpPr>
        <p:spPr>
          <a:xfrm>
            <a:off x="533756" y="1374734"/>
            <a:ext cx="916074" cy="29536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t-BR" sz="1000" b="1">
                <a:solidFill>
                  <a:schemeClr val="tx2"/>
                </a:solidFill>
              </a:rPr>
              <a:t>174MM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7511D35-ADDB-EAA0-903D-E5B367705D54}"/>
              </a:ext>
            </a:extLst>
          </p:cNvPr>
          <p:cNvSpPr txBox="1"/>
          <p:nvPr/>
        </p:nvSpPr>
        <p:spPr>
          <a:xfrm>
            <a:off x="1487379" y="741264"/>
            <a:ext cx="916074" cy="29536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t-BR" sz="1000" b="1">
                <a:solidFill>
                  <a:schemeClr val="tx2"/>
                </a:solidFill>
              </a:rPr>
              <a:t>6.572MM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C66A15E-865F-B235-1A01-F8FA1CFDEED8}"/>
              </a:ext>
            </a:extLst>
          </p:cNvPr>
          <p:cNvSpPr txBox="1"/>
          <p:nvPr/>
        </p:nvSpPr>
        <p:spPr>
          <a:xfrm>
            <a:off x="2573146" y="340237"/>
            <a:ext cx="916074" cy="29536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14.077MM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38B2ADA-763B-6333-6C3F-F4BE76B68A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365088"/>
              </p:ext>
            </p:extLst>
          </p:nvPr>
        </p:nvGraphicFramePr>
        <p:xfrm>
          <a:off x="170847" y="2272170"/>
          <a:ext cx="3124432" cy="204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DD46B945-D603-EA49-BC3F-2F6F784A169F}"/>
              </a:ext>
            </a:extLst>
          </p:cNvPr>
          <p:cNvSpPr txBox="1"/>
          <p:nvPr/>
        </p:nvSpPr>
        <p:spPr>
          <a:xfrm>
            <a:off x="4537208" y="9226777"/>
            <a:ext cx="996068" cy="168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BR" sz="800" spc="-20"/>
              <a:t>Média negociada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55BBD44-100C-C53E-5931-FE6F29805F85}"/>
              </a:ext>
            </a:extLst>
          </p:cNvPr>
          <p:cNvSpPr txBox="1"/>
          <p:nvPr/>
        </p:nvSpPr>
        <p:spPr>
          <a:xfrm>
            <a:off x="5865611" y="9223872"/>
            <a:ext cx="1095675" cy="168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BR" sz="800" spc="-20"/>
              <a:t>Máximo negociado</a:t>
            </a: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3073BB83-9A25-0C41-3B4E-369FFFCB889C}"/>
              </a:ext>
            </a:extLst>
          </p:cNvPr>
          <p:cNvCxnSpPr/>
          <p:nvPr/>
        </p:nvCxnSpPr>
        <p:spPr>
          <a:xfrm>
            <a:off x="5667039" y="9292644"/>
            <a:ext cx="144873" cy="0"/>
          </a:xfrm>
          <a:prstGeom prst="line">
            <a:avLst/>
          </a:prstGeom>
          <a:ln w="38100" cap="rnd">
            <a:solidFill>
              <a:schemeClr val="accent3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extLst>
              <a:ext uri="{FF2B5EF4-FFF2-40B4-BE49-F238E27FC236}">
                <a16:creationId xmlns:a16="http://schemas.microsoft.com/office/drawing/2014/main" id="{DF500AB1-CC4C-9483-6C8E-2C8A0ADD7DCA}"/>
              </a:ext>
            </a:extLst>
          </p:cNvPr>
          <p:cNvSpPr/>
          <p:nvPr/>
        </p:nvSpPr>
        <p:spPr>
          <a:xfrm>
            <a:off x="4329671" y="9257121"/>
            <a:ext cx="17086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7CAF49-EA99-6AEB-248B-0E01CDEE189A}"/>
              </a:ext>
            </a:extLst>
          </p:cNvPr>
          <p:cNvSpPr txBox="1"/>
          <p:nvPr/>
        </p:nvSpPr>
        <p:spPr>
          <a:xfrm rot="16200000">
            <a:off x="-191076" y="8187501"/>
            <a:ext cx="1280515" cy="26249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spc="-20">
                <a:solidFill>
                  <a:srgbClr val="00145F"/>
                </a:solidFill>
              </a:rPr>
              <a:t>Média tamanho do bloco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657D65-7170-EDEB-16E4-4388FDC9D7E5}"/>
              </a:ext>
            </a:extLst>
          </p:cNvPr>
          <p:cNvSpPr txBox="1"/>
          <p:nvPr/>
        </p:nvSpPr>
        <p:spPr>
          <a:xfrm rot="16200000">
            <a:off x="6394384" y="8109980"/>
            <a:ext cx="1391419" cy="2070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spc="-20">
                <a:solidFill>
                  <a:srgbClr val="F5AA1E"/>
                </a:solidFill>
              </a:rPr>
              <a:t>Máximo tamanho do bloco</a:t>
            </a:r>
          </a:p>
        </p:txBody>
      </p:sp>
      <p:graphicFrame>
        <p:nvGraphicFramePr>
          <p:cNvPr id="40" name="Gráfico 39">
            <a:extLst>
              <a:ext uri="{FF2B5EF4-FFF2-40B4-BE49-F238E27FC236}">
                <a16:creationId xmlns:a16="http://schemas.microsoft.com/office/drawing/2014/main" id="{2EB60BDC-479A-ABCA-9278-A52DFFAD86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454663"/>
              </p:ext>
            </p:extLst>
          </p:nvPr>
        </p:nvGraphicFramePr>
        <p:xfrm>
          <a:off x="532701" y="7517790"/>
          <a:ext cx="2724550" cy="169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id="{446ECFF8-1532-BD3A-DE36-F94D6D0ED83A}"/>
              </a:ext>
            </a:extLst>
          </p:cNvPr>
          <p:cNvSpPr txBox="1"/>
          <p:nvPr/>
        </p:nvSpPr>
        <p:spPr>
          <a:xfrm>
            <a:off x="2725414" y="2467315"/>
            <a:ext cx="837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>
                <a:solidFill>
                  <a:srgbClr val="002060"/>
                </a:solidFill>
              </a:rPr>
              <a:t>2.444MM</a:t>
            </a:r>
            <a:endParaRPr lang="pt-BR" sz="1050" b="1">
              <a:solidFill>
                <a:srgbClr val="00206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9CAA7A9-72AF-2A27-8B43-D3FF881993AD}"/>
              </a:ext>
            </a:extLst>
          </p:cNvPr>
          <p:cNvSpPr txBox="1"/>
          <p:nvPr/>
        </p:nvSpPr>
        <p:spPr>
          <a:xfrm>
            <a:off x="2282941" y="2820766"/>
            <a:ext cx="898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>
                <a:solidFill>
                  <a:srgbClr val="002060"/>
                </a:solidFill>
              </a:rPr>
              <a:t>1.924MM</a:t>
            </a:r>
            <a:endParaRPr lang="pt-BR" sz="1050" b="1">
              <a:solidFill>
                <a:srgbClr val="002060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95A7B68-3C4A-96C2-1B26-A33BCEFDA980}"/>
              </a:ext>
            </a:extLst>
          </p:cNvPr>
          <p:cNvSpPr txBox="1"/>
          <p:nvPr/>
        </p:nvSpPr>
        <p:spPr>
          <a:xfrm>
            <a:off x="1858821" y="3181184"/>
            <a:ext cx="75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>
                <a:solidFill>
                  <a:srgbClr val="002060"/>
                </a:solidFill>
              </a:rPr>
              <a:t>1.350MM</a:t>
            </a:r>
            <a:endParaRPr lang="pt-BR" sz="1050" b="1">
              <a:solidFill>
                <a:srgbClr val="002060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29311F80-764D-052D-8E7A-7C0983F69F2B}"/>
              </a:ext>
            </a:extLst>
          </p:cNvPr>
          <p:cNvSpPr txBox="1"/>
          <p:nvPr/>
        </p:nvSpPr>
        <p:spPr>
          <a:xfrm>
            <a:off x="1528894" y="3522646"/>
            <a:ext cx="75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>
                <a:solidFill>
                  <a:srgbClr val="002060"/>
                </a:solidFill>
              </a:rPr>
              <a:t>1.164MM</a:t>
            </a:r>
            <a:endParaRPr lang="pt-BR" sz="1050" b="1">
              <a:solidFill>
                <a:srgbClr val="002060"/>
              </a:solidFill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2100688D-A075-3259-B4F9-FEA851EB1921}"/>
              </a:ext>
            </a:extLst>
          </p:cNvPr>
          <p:cNvSpPr txBox="1"/>
          <p:nvPr/>
        </p:nvSpPr>
        <p:spPr>
          <a:xfrm>
            <a:off x="1481798" y="3884214"/>
            <a:ext cx="75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>
                <a:solidFill>
                  <a:srgbClr val="002060"/>
                </a:solidFill>
              </a:rPr>
              <a:t>923MM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9967268C-00A7-6589-FF9F-75B34E7726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920570"/>
              </p:ext>
            </p:extLst>
          </p:nvPr>
        </p:nvGraphicFramePr>
        <p:xfrm>
          <a:off x="3779837" y="2342380"/>
          <a:ext cx="3749812" cy="188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B803F1EE-AFE9-1BD2-EB15-533CB3B040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752449"/>
              </p:ext>
            </p:extLst>
          </p:nvPr>
        </p:nvGraphicFramePr>
        <p:xfrm>
          <a:off x="3779837" y="4493009"/>
          <a:ext cx="3779838" cy="1712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8BF30122-ABD5-3791-268D-377089983A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22158"/>
              </p:ext>
            </p:extLst>
          </p:nvPr>
        </p:nvGraphicFramePr>
        <p:xfrm>
          <a:off x="4010758" y="7517790"/>
          <a:ext cx="3031299" cy="169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9E48772-A3B5-C6C5-6D4C-964B52E1FC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970863"/>
              </p:ext>
            </p:extLst>
          </p:nvPr>
        </p:nvGraphicFramePr>
        <p:xfrm>
          <a:off x="29769" y="4480447"/>
          <a:ext cx="3582933" cy="1655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880192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B3 - Nova identidade visual">
      <a:dk1>
        <a:srgbClr val="4B5055"/>
      </a:dk1>
      <a:lt1>
        <a:srgbClr val="FFFFFF"/>
      </a:lt1>
      <a:dk2>
        <a:srgbClr val="00145F"/>
      </a:dk2>
      <a:lt2>
        <a:srgbClr val="F0F5FF"/>
      </a:lt2>
      <a:accent1>
        <a:srgbClr val="00145F"/>
      </a:accent1>
      <a:accent2>
        <a:srgbClr val="50C3F5"/>
      </a:accent2>
      <a:accent3>
        <a:srgbClr val="F5AA1E"/>
      </a:accent3>
      <a:accent4>
        <a:srgbClr val="5AA5FF"/>
      </a:accent4>
      <a:accent5>
        <a:srgbClr val="1E23AF"/>
      </a:accent5>
      <a:accent6>
        <a:srgbClr val="4B5055"/>
      </a:accent6>
      <a:hlink>
        <a:srgbClr val="0063DE"/>
      </a:hlink>
      <a:folHlink>
        <a:srgbClr val="0063DE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D2F3C785E4A9A4B9A1AE1318F42CE33" ma:contentTypeVersion="18" ma:contentTypeDescription="Crie um novo documento." ma:contentTypeScope="" ma:versionID="400db8553c2ace9a67ab5c3f8f5408f3">
  <xsd:schema xmlns:xsd="http://www.w3.org/2001/XMLSchema" xmlns:xs="http://www.w3.org/2001/XMLSchema" xmlns:p="http://schemas.microsoft.com/office/2006/metadata/properties" xmlns:ns2="c6e7e7c9-cb54-4405-befc-d53901541138" xmlns:ns3="143976ce-d259-4c6f-82fe-8c52d1915705" targetNamespace="http://schemas.microsoft.com/office/2006/metadata/properties" ma:root="true" ma:fieldsID="a2802d6a14bf4389ee1d79119b75af8c" ns2:_="" ns3:_="">
    <xsd:import namespace="c6e7e7c9-cb54-4405-befc-d53901541138"/>
    <xsd:import namespace="143976ce-d259-4c6f-82fe-8c52d1915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oment_x00e1_rio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7e7c9-cb54-4405-befc-d539015411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d7986fcc-77ff-48cb-93bf-87f58f65fb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Coment_x00e1_rio" ma:index="20" nillable="true" ma:displayName="Comentário" ma:format="Dropdown" ma:internalName="Coment_x00e1_rio">
      <xsd:simpleType>
        <xsd:restriction base="dms:Text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976ce-d259-4c6f-82fe-8c52d19157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cc710a9-e4b4-4bcd-a477-3877563aee02}" ma:internalName="TaxCatchAll" ma:showField="CatchAllData" ma:web="143976ce-d259-4c6f-82fe-8c52d1915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ent_x00e1_rio xmlns="c6e7e7c9-cb54-4405-befc-d53901541138" xsi:nil="true"/>
    <TaxCatchAll xmlns="143976ce-d259-4c6f-82fe-8c52d1915705" xsi:nil="true"/>
    <lcf76f155ced4ddcb4097134ff3c332f xmlns="c6e7e7c9-cb54-4405-befc-d539015411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DBA159-E4F1-41BC-916D-58D9744B0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e7e7c9-cb54-4405-befc-d53901541138"/>
    <ds:schemaRef ds:uri="143976ce-d259-4c6f-82fe-8c52d19157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538C83-90CD-45C9-80B2-95DF4447D6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A9FD2E-2CAD-4DAE-91BD-98C60CC43006}">
  <ds:schemaRefs>
    <ds:schemaRef ds:uri="c6e7e7c9-cb54-4405-befc-d53901541138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43976ce-d259-4c6f-82fe-8c52d1915705"/>
  </ds:schemaRefs>
</ds:datastoreItem>
</file>

<file path=docMetadata/LabelInfo.xml><?xml version="1.0" encoding="utf-8"?>
<clbl:labelList xmlns:clbl="http://schemas.microsoft.com/office/2020/mipLabelMetadata">
  <clbl:label id="{4aeda764-ac5d-4c78-8b24-fe1405747852}" enabled="1" method="Standard" siteId="{f9cfd8cb-c4a5-4677-b65d-3150dda310c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5808</TotalTime>
  <Words>414</Words>
  <Application>Microsoft Office PowerPoint</Application>
  <PresentationFormat>Personalizar</PresentationFormat>
  <Paragraphs>84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11" baseType="lpstr">
      <vt:lpstr>Aptos Narrow</vt:lpstr>
      <vt:lpstr>Montserrat</vt:lpstr>
      <vt:lpstr>Segoe UI</vt:lpstr>
      <vt:lpstr>GalanoGrotesque-SemiBold</vt:lpstr>
      <vt:lpstr>Calibri</vt:lpstr>
      <vt:lpstr>Arial</vt:lpstr>
      <vt:lpstr>Aptos</vt:lpstr>
      <vt:lpstr>Wingdings</vt:lpstr>
      <vt:lpstr>Tema do Office</vt:lpstr>
      <vt:lpstr>Soluções de Grandes Lotes </vt:lpstr>
      <vt:lpstr>Apresentação do PowerPoint</vt:lpstr>
    </vt:vector>
  </TitlesOfParts>
  <Company>B3 – Brasil Bolsa Balcão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 | Soluções de Grandes Lotes</dc:title>
  <dc:creator>B3</dc:creator>
  <cp:lastModifiedBy>Jose Victor Mathias De Castro Neves De Queiroz Ferreira</cp:lastModifiedBy>
  <cp:revision>8</cp:revision>
  <dcterms:created xsi:type="dcterms:W3CDTF">2024-04-01T22:27:50Z</dcterms:created>
  <dcterms:modified xsi:type="dcterms:W3CDTF">2025-12-18T17:50:44Z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aeda764-ac5d-4c78-8b24-fe1405747852_Enabled">
    <vt:lpwstr>true</vt:lpwstr>
  </property>
  <property fmtid="{D5CDD505-2E9C-101B-9397-08002B2CF9AE}" pid="3" name="MSIP_Label_4aeda764-ac5d-4c78-8b24-fe1405747852_SetDate">
    <vt:lpwstr>2024-04-22T14:13:07Z</vt:lpwstr>
  </property>
  <property fmtid="{D5CDD505-2E9C-101B-9397-08002B2CF9AE}" pid="4" name="MSIP_Label_4aeda764-ac5d-4c78-8b24-fe1405747852_Method">
    <vt:lpwstr>Standard</vt:lpwstr>
  </property>
  <property fmtid="{D5CDD505-2E9C-101B-9397-08002B2CF9AE}" pid="5" name="MSIP_Label_4aeda764-ac5d-4c78-8b24-fe1405747852_Name">
    <vt:lpwstr>4aeda764-ac5d-4c78-8b24-fe1405747852</vt:lpwstr>
  </property>
  <property fmtid="{D5CDD505-2E9C-101B-9397-08002B2CF9AE}" pid="6" name="MSIP_Label_4aeda764-ac5d-4c78-8b24-fe1405747852_SiteId">
    <vt:lpwstr>f9cfd8cb-c4a5-4677-b65d-3150dda310c9</vt:lpwstr>
  </property>
  <property fmtid="{D5CDD505-2E9C-101B-9397-08002B2CF9AE}" pid="7" name="MSIP_Label_4aeda764-ac5d-4c78-8b24-fe1405747852_ActionId">
    <vt:lpwstr>741f6fbe-b72e-4468-aabe-89feeef94430</vt:lpwstr>
  </property>
  <property fmtid="{D5CDD505-2E9C-101B-9397-08002B2CF9AE}" pid="8" name="MSIP_Label_4aeda764-ac5d-4c78-8b24-fe1405747852_ContentBits">
    <vt:lpwstr>2</vt:lpwstr>
  </property>
  <property fmtid="{D5CDD505-2E9C-101B-9397-08002B2CF9AE}" pid="9" name="ClassificationContentMarkingFooterLocations">
    <vt:lpwstr>Tema do Office:5</vt:lpwstr>
  </property>
  <property fmtid="{D5CDD505-2E9C-101B-9397-08002B2CF9AE}" pid="10" name="ClassificationContentMarkingFooterText">
    <vt:lpwstr>INFORMAÇÃO INTERNA – INTERNAL INFORMATION</vt:lpwstr>
  </property>
  <property fmtid="{D5CDD505-2E9C-101B-9397-08002B2CF9AE}" pid="11" name="ContentTypeId">
    <vt:lpwstr>0x010100ED2F3C785E4A9A4B9A1AE1318F42CE33</vt:lpwstr>
  </property>
  <property fmtid="{D5CDD505-2E9C-101B-9397-08002B2CF9AE}" pid="12" name="MediaServiceImageTags">
    <vt:lpwstr/>
  </property>
</Properties>
</file>